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20" d="100"/>
          <a:sy n="20" d="100"/>
        </p:scale>
        <p:origin x="1878" y="36"/>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1111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9.9689613272600827E-2"/>
          <c:y val="3.3002533313192299E-2"/>
          <c:w val="0.7800747801744522"/>
          <c:h val="0.9121150812616543"/>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16566272"/>
        <c:axId val="211229400"/>
      </c:barChart>
      <c:catAx>
        <c:axId val="16566272"/>
        <c:scaling>
          <c:orientation val="minMax"/>
        </c:scaling>
        <c:delete val="0"/>
        <c:axPos val="b"/>
        <c:numFmt formatCode="General" sourceLinked="0"/>
        <c:majorTickMark val="out"/>
        <c:minorTickMark val="none"/>
        <c:tickLblPos val="nextTo"/>
        <c:crossAx val="211229400"/>
        <c:crosses val="autoZero"/>
        <c:auto val="1"/>
        <c:lblAlgn val="ctr"/>
        <c:lblOffset val="100"/>
        <c:noMultiLvlLbl val="0"/>
      </c:catAx>
      <c:valAx>
        <c:axId val="211229400"/>
        <c:scaling>
          <c:orientation val="minMax"/>
        </c:scaling>
        <c:delete val="0"/>
        <c:axPos val="l"/>
        <c:majorGridlines/>
        <c:numFmt formatCode="General" sourceLinked="1"/>
        <c:majorTickMark val="out"/>
        <c:minorTickMark val="none"/>
        <c:tickLblPos val="nextTo"/>
        <c:crossAx val="165662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This poster template is set up for A0</a:t>
            </a:r>
            <a:r>
              <a:rPr lang="en-US" sz="6000" baseline="0" dirty="0" smtClean="0">
                <a:solidFill>
                  <a:srgbClr val="7F7F7F"/>
                </a:solidFill>
                <a:latin typeface="Calibri" pitchFamily="34" charset="0"/>
                <a:cs typeface="Calibri" panose="020F0502020204030204" pitchFamily="34" charset="0"/>
              </a:rPr>
              <a:t> international paper size of 1189 mm x 841 mm</a:t>
            </a:r>
            <a:r>
              <a:rPr lang="en-US" sz="6000" dirty="0" smtClean="0">
                <a:solidFill>
                  <a:srgbClr val="7F7F7F"/>
                </a:solidFill>
                <a:latin typeface="Calibri" pitchFamily="34" charset="0"/>
                <a:cs typeface="Calibri" panose="020F0502020204030204" pitchFamily="34" charset="0"/>
              </a:rPr>
              <a:t> (46.8” high by 33.1” wide). It can be printed at</a:t>
            </a:r>
            <a:r>
              <a:rPr lang="en-US" sz="6000" baseline="0" dirty="0" smtClean="0">
                <a:solidFill>
                  <a:srgbClr val="7F7F7F"/>
                </a:solidFill>
                <a:latin typeface="Calibri" pitchFamily="34" charset="0"/>
                <a:cs typeface="Calibri" panose="020F0502020204030204" pitchFamily="34" charset="0"/>
              </a:rPr>
              <a:t> 70.6% for an A1 poster of 841 mm x 594 mm.</a:t>
            </a:r>
            <a:endParaRPr lang="en-US" sz="6000" dirty="0" smtClean="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Placeholders</a:t>
            </a:r>
            <a:r>
              <a:rPr sz="8800" dirty="0" smtClean="0">
                <a:solidFill>
                  <a:srgbClr val="7F7F7F"/>
                </a:solidFill>
                <a:latin typeface="Calibri" pitchFamily="34" charset="0"/>
                <a:cs typeface="Calibri" panose="020F0502020204030204" pitchFamily="34" charset="0"/>
              </a:rPr>
              <a:t>:</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smtClean="0">
                <a:solidFill>
                  <a:srgbClr val="7F7F7F"/>
                </a:solidFill>
                <a:latin typeface="Calibri" pitchFamily="34" charset="0"/>
                <a:cs typeface="Calibri" panose="020F0502020204030204" pitchFamily="34" charset="0"/>
              </a:rPr>
              <a:t>various elements included</a:t>
            </a:r>
            <a:r>
              <a:rPr sz="6000" dirty="0" smtClean="0">
                <a:solidFill>
                  <a:srgbClr val="7F7F7F"/>
                </a:solidFill>
                <a:latin typeface="Calibri" pitchFamily="34" charset="0"/>
                <a:cs typeface="Calibri" panose="020F0502020204030204" pitchFamily="34" charset="0"/>
              </a:rPr>
              <a:t> </a:t>
            </a:r>
            <a:r>
              <a:rPr sz="6000" dirty="0">
                <a:solidFill>
                  <a:srgbClr val="7F7F7F"/>
                </a:solidFill>
                <a:latin typeface="Calibri" pitchFamily="34" charset="0"/>
                <a:cs typeface="Calibri" panose="020F0502020204030204" pitchFamily="34" charset="0"/>
              </a:rPr>
              <a:t>in this </a:t>
            </a:r>
            <a:r>
              <a:rPr lang="en-US" sz="6000" dirty="0" smtClean="0">
                <a:solidFill>
                  <a:srgbClr val="7F7F7F"/>
                </a:solidFill>
                <a:latin typeface="Calibri" pitchFamily="34" charset="0"/>
                <a:cs typeface="Calibri" panose="020F0502020204030204" pitchFamily="34" charset="0"/>
              </a:rPr>
              <a:t>poster are ones</a:t>
            </a:r>
            <a:r>
              <a:rPr lang="en-US" sz="6000" baseline="0" dirty="0" smtClean="0">
                <a:solidFill>
                  <a:srgbClr val="7F7F7F"/>
                </a:solidFill>
                <a:latin typeface="Calibri" pitchFamily="34" charset="0"/>
                <a:cs typeface="Calibri" panose="020F0502020204030204" pitchFamily="34" charset="0"/>
              </a:rPr>
              <a:t> we often see in medical, research, and scientific posters.</a:t>
            </a:r>
            <a:r>
              <a:rPr sz="6000" dirty="0" smtClean="0">
                <a:solidFill>
                  <a:srgbClr val="7F7F7F"/>
                </a:solidFill>
                <a:latin typeface="Calibri" pitchFamily="34" charset="0"/>
                <a:cs typeface="Calibri" panose="020F0502020204030204" pitchFamily="34" charset="0"/>
              </a:rPr>
              <a:t> </a:t>
            </a:r>
            <a:r>
              <a:rPr lang="en-US" sz="6000" dirty="0" smtClean="0">
                <a:solidFill>
                  <a:srgbClr val="7F7F7F"/>
                </a:solidFill>
                <a:latin typeface="Calibri" pitchFamily="34" charset="0"/>
                <a:cs typeface="Calibri" panose="020F0502020204030204" pitchFamily="34" charset="0"/>
              </a:rPr>
              <a:t>Feel</a:t>
            </a:r>
            <a:r>
              <a:rPr lang="en-US" sz="6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Image</a:t>
            </a:r>
            <a:r>
              <a:rPr lang="en-US" sz="8800" baseline="0" dirty="0" smtClean="0">
                <a:solidFill>
                  <a:srgbClr val="7F7F7F"/>
                </a:solidFill>
                <a:latin typeface="Calibri" pitchFamily="34" charset="0"/>
                <a:cs typeface="Calibri" panose="020F0502020204030204" pitchFamily="34" charset="0"/>
              </a:rPr>
              <a:t> Quality</a:t>
            </a:r>
            <a:r>
              <a:rPr lang="en-US" sz="8800" dirty="0" smtClean="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smtClean="0">
                <a:solidFill>
                  <a:srgbClr val="7F7F7F"/>
                </a:solidFill>
                <a:latin typeface="Calibri" pitchFamily="34" charset="0"/>
                <a:cs typeface="Calibri" panose="020F0502020204030204" pitchFamily="34" charset="0"/>
              </a:rPr>
              <a:t>Insert, Picture</a:t>
            </a:r>
            <a:r>
              <a:rPr lang="en-US" sz="6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smtClean="0">
                <a:solidFill>
                  <a:srgbClr val="7F7F7F"/>
                </a:solidFill>
                <a:latin typeface="Calibri" pitchFamily="34" charset="0"/>
                <a:cs typeface="Calibri" panose="020F0502020204030204" pitchFamily="34" charset="0"/>
              </a:rPr>
              <a:t>150-200 pixels per inch in their final printed size</a:t>
            </a:r>
            <a:r>
              <a:rPr lang="en-US" sz="6000" dirty="0" smtClean="0">
                <a:solidFill>
                  <a:srgbClr val="7F7F7F"/>
                </a:solidFill>
                <a:latin typeface="Calibri" pitchFamily="34" charset="0"/>
                <a:cs typeface="Calibri" panose="020F0502020204030204" pitchFamily="34" charset="0"/>
              </a:rPr>
              <a:t>. For instance, a 1600 x 1200 pixel</a:t>
            </a:r>
            <a:r>
              <a:rPr lang="en-US" sz="6000" baseline="0" dirty="0" smtClean="0">
                <a:solidFill>
                  <a:srgbClr val="7F7F7F"/>
                </a:solidFill>
                <a:latin typeface="Calibri" pitchFamily="34" charset="0"/>
                <a:cs typeface="Calibri" panose="020F0502020204030204" pitchFamily="34" charset="0"/>
              </a:rPr>
              <a:t> photo will usually look fine up to </a:t>
            </a:r>
            <a:r>
              <a:rPr lang="en-US" sz="6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r>
              <a:rPr lang="en-US" sz="4400" dirty="0" smtClean="0">
                <a:solidFill>
                  <a:srgbClr val="7F7F7F"/>
                </a:solidFill>
                <a:latin typeface="Calibri" pitchFamily="34" charset="0"/>
                <a:cs typeface="Calibri" panose="020F0502020204030204" pitchFamily="34" charset="0"/>
              </a:rPr>
              <a:t/>
            </a:r>
            <a:br>
              <a:rPr lang="en-US" sz="4400" dirty="0" smtClean="0">
                <a:solidFill>
                  <a:srgbClr val="7F7F7F"/>
                </a:solidFill>
                <a:latin typeface="Calibri" pitchFamily="34" charset="0"/>
                <a:cs typeface="Calibri" panose="020F0502020204030204" pitchFamily="34" charset="0"/>
              </a:rPr>
            </a:br>
            <a:r>
              <a:rPr lang="en-US" sz="4400" dirty="0" smtClean="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Change</a:t>
              </a:r>
              <a:r>
                <a:rPr lang="en-US" sz="8800" baseline="0" dirty="0" smtClean="0">
                  <a:solidFill>
                    <a:schemeClr val="bg1">
                      <a:lumMod val="50000"/>
                    </a:schemeClr>
                  </a:solidFill>
                  <a:latin typeface="Calibri" pitchFamily="34" charset="0"/>
                  <a:cs typeface="Calibri" panose="020F0502020204030204" pitchFamily="34" charset="0"/>
                </a:rPr>
                <a:t> Color Theme</a:t>
              </a:r>
              <a:r>
                <a:rPr lang="en-US" sz="8800" dirty="0" smtClean="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smtClean="0">
                  <a:solidFill>
                    <a:schemeClr val="bg1">
                      <a:lumMod val="50000"/>
                    </a:schemeClr>
                  </a:solidFill>
                  <a:latin typeface="Calibri" pitchFamily="34" charset="0"/>
                  <a:cs typeface="Calibri" panose="020F0502020204030204" pitchFamily="34" charset="0"/>
                </a:rPr>
                <a:t>Design</a:t>
              </a:r>
              <a:r>
                <a:rPr lang="en-US" sz="6000" baseline="0" dirty="0" smtClean="0">
                  <a:solidFill>
                    <a:schemeClr val="bg1">
                      <a:lumMod val="50000"/>
                    </a:schemeClr>
                  </a:solidFill>
                  <a:latin typeface="Calibri" pitchFamily="34" charset="0"/>
                  <a:cs typeface="Calibri" panose="020F0502020204030204" pitchFamily="34" charset="0"/>
                </a:rPr>
                <a:t> tab, then select the </a:t>
              </a:r>
              <a:r>
                <a:rPr lang="en-US" sz="6000" b="1" baseline="0" dirty="0" smtClean="0">
                  <a:solidFill>
                    <a:schemeClr val="bg1">
                      <a:lumMod val="50000"/>
                    </a:schemeClr>
                  </a:solidFill>
                  <a:latin typeface="Calibri" pitchFamily="34" charset="0"/>
                  <a:cs typeface="Calibri" panose="020F0502020204030204" pitchFamily="34" charset="0"/>
                </a:rPr>
                <a:t>Colors</a:t>
              </a:r>
              <a:r>
                <a:rPr lang="en-US" sz="6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Once your poster file is ready, visit</a:t>
              </a:r>
              <a:r>
                <a:rPr lang="en-US" sz="6000" baseline="0" dirty="0" smtClean="0">
                  <a:solidFill>
                    <a:schemeClr val="bg1">
                      <a:lumMod val="50000"/>
                    </a:schemeClr>
                  </a:solidFill>
                  <a:latin typeface="Calibri" pitchFamily="34" charset="0"/>
                  <a:cs typeface="Calibri" panose="020F0502020204030204" pitchFamily="34" charset="0"/>
                </a:rPr>
                <a:t> </a:t>
              </a:r>
              <a:r>
                <a:rPr lang="en-US" sz="6000" b="1" baseline="0" dirty="0" smtClean="0">
                  <a:solidFill>
                    <a:schemeClr val="bg1">
                      <a:lumMod val="50000"/>
                    </a:schemeClr>
                  </a:solidFill>
                  <a:latin typeface="Calibri" pitchFamily="34" charset="0"/>
                  <a:cs typeface="Calibri" panose="020F0502020204030204" pitchFamily="34" charset="0"/>
                </a:rPr>
                <a:t>www.genigraphics.com</a:t>
              </a:r>
              <a:r>
                <a:rPr lang="en-US" sz="6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International: +(1) 913-441-1410</a:t>
              </a:r>
              <a:br>
                <a:rPr lang="en-US" sz="6000" baseline="0" dirty="0" smtClean="0">
                  <a:solidFill>
                    <a:schemeClr val="bg1">
                      <a:lumMod val="50000"/>
                    </a:schemeClr>
                  </a:solidFill>
                  <a:latin typeface="Calibri" pitchFamily="34" charset="0"/>
                  <a:cs typeface="Calibri" panose="020F0502020204030204" pitchFamily="34" charset="0"/>
                </a:rPr>
              </a:br>
              <a:r>
                <a:rPr lang="en-US" sz="6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smtClean="0">
                  <a:solidFill>
                    <a:schemeClr val="bg1">
                      <a:lumMod val="50000"/>
                    </a:schemeClr>
                  </a:solidFill>
                  <a:latin typeface="Calibri" pitchFamily="34" charset="0"/>
                  <a:cs typeface="Calibri" panose="020F0502020204030204" pitchFamily="34" charset="0"/>
                </a:rPr>
                <a:t/>
              </a:r>
              <a:br>
                <a:rPr lang="en-US" sz="4400" dirty="0" smtClean="0">
                  <a:solidFill>
                    <a:schemeClr val="bg1">
                      <a:lumMod val="50000"/>
                    </a:schemeClr>
                  </a:solidFill>
                  <a:latin typeface="Calibri" pitchFamily="34" charset="0"/>
                  <a:cs typeface="Calibri" panose="020F0502020204030204" pitchFamily="34" charset="0"/>
                </a:rPr>
              </a:br>
              <a:r>
                <a:rPr lang="en-US" sz="4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11037" y="4250451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09-May-24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09-May-24</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70801" y="668965"/>
            <a:ext cx="21117102" cy="204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lvl="0" algn="ctr" defTabSz="914400" eaLnBrk="1" fontAlgn="base" hangingPunct="1">
              <a:spcBef>
                <a:spcPct val="0"/>
              </a:spcBef>
              <a:spcAft>
                <a:spcPct val="0"/>
              </a:spcAft>
            </a:pPr>
            <a:r>
              <a:rPr lang="ar-LY" sz="7600" b="1" dirty="0">
                <a:solidFill>
                  <a:prstClr val="white"/>
                </a:solidFill>
                <a:latin typeface="Calibri" pitchFamily="34" charset="0"/>
              </a:rPr>
              <a:t>قالب </a:t>
            </a:r>
            <a:r>
              <a:rPr lang="ar-LY" sz="7600" b="1" dirty="0" smtClean="0">
                <a:solidFill>
                  <a:prstClr val="white"/>
                </a:solidFill>
                <a:latin typeface="Calibri" pitchFamily="34" charset="0"/>
              </a:rPr>
              <a:t>عرض النتائج</a:t>
            </a:r>
            <a:r>
              <a:rPr lang="ar-LY" sz="7600" b="1" dirty="0" smtClean="0">
                <a:solidFill>
                  <a:prstClr val="white"/>
                </a:solidFill>
                <a:latin typeface="Calibri" pitchFamily="34" charset="0"/>
              </a:rPr>
              <a:t> </a:t>
            </a:r>
            <a:r>
              <a:rPr lang="ar-LY" sz="7600" b="1" dirty="0">
                <a:solidFill>
                  <a:prstClr val="white"/>
                </a:solidFill>
                <a:latin typeface="Calibri" pitchFamily="34" charset="0"/>
              </a:rPr>
              <a:t>: استبدل هذا النص بالعنوان الخاص بك</a:t>
            </a:r>
            <a:endParaRPr lang="en-US" sz="7600" b="1" dirty="0">
              <a:solidFill>
                <a:prstClr val="white"/>
              </a:solidFill>
              <a:latin typeface="Calibri" pitchFamily="34" charset="0"/>
            </a:endParaRPr>
          </a:p>
        </p:txBody>
      </p:sp>
      <p:sp>
        <p:nvSpPr>
          <p:cNvPr id="5" name="Text Box 123"/>
          <p:cNvSpPr txBox="1">
            <a:spLocks noChangeArrowheads="1"/>
          </p:cNvSpPr>
          <p:nvPr/>
        </p:nvSpPr>
        <p:spPr bwMode="auto">
          <a:xfrm>
            <a:off x="4570801" y="2875034"/>
            <a:ext cx="21117102" cy="2312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lvl="0" algn="ctr" defTabSz="914400" rtl="1" eaLnBrk="1" fontAlgn="base" hangingPunct="1">
              <a:spcBef>
                <a:spcPct val="0"/>
              </a:spcBef>
              <a:spcAft>
                <a:spcPct val="0"/>
              </a:spcAft>
              <a:defRPr/>
            </a:pPr>
            <a:r>
              <a:rPr lang="ar-SA" sz="4000" b="1" dirty="0">
                <a:solidFill>
                  <a:prstClr val="white"/>
                </a:solidFill>
                <a:latin typeface="Arial"/>
                <a:cs typeface="Arial"/>
              </a:rPr>
              <a:t>*</a:t>
            </a:r>
            <a:r>
              <a:rPr lang="ar-LY" sz="4000" b="1" dirty="0">
                <a:solidFill>
                  <a:prstClr val="white"/>
                </a:solidFill>
                <a:latin typeface="Arial"/>
                <a:cs typeface="Arial"/>
              </a:rPr>
              <a:t>الاسم </a:t>
            </a:r>
            <a:r>
              <a:rPr lang="en-US" sz="4000" b="1" baseline="30000" dirty="0">
                <a:solidFill>
                  <a:prstClr val="white"/>
                </a:solidFill>
                <a:latin typeface="Arial"/>
                <a:cs typeface="Arial"/>
              </a:rPr>
              <a:t>1</a:t>
            </a:r>
            <a:r>
              <a:rPr lang="ar-SA" sz="4000" b="1" dirty="0">
                <a:solidFill>
                  <a:prstClr val="white"/>
                </a:solidFill>
                <a:latin typeface="Arial"/>
                <a:cs typeface="Arial"/>
              </a:rPr>
              <a:t> </a:t>
            </a:r>
            <a:r>
              <a:rPr lang="ar-LY" sz="4000" b="1" dirty="0">
                <a:solidFill>
                  <a:prstClr val="white"/>
                </a:solidFill>
                <a:latin typeface="Arial"/>
                <a:cs typeface="Arial"/>
              </a:rPr>
              <a:t>1 </a:t>
            </a:r>
            <a:r>
              <a:rPr lang="ar-SA" sz="4000" b="1" dirty="0">
                <a:solidFill>
                  <a:prstClr val="white"/>
                </a:solidFill>
                <a:latin typeface="Arial"/>
                <a:cs typeface="Arial"/>
              </a:rPr>
              <a:t>و </a:t>
            </a:r>
            <a:r>
              <a:rPr lang="ar-LY" sz="4000" b="1" dirty="0">
                <a:solidFill>
                  <a:prstClr val="white"/>
                </a:solidFill>
                <a:latin typeface="Arial"/>
                <a:cs typeface="Arial"/>
              </a:rPr>
              <a:t>الاسم 2</a:t>
            </a:r>
            <a:r>
              <a:rPr lang="ar-SA" sz="4000" b="1" dirty="0">
                <a:solidFill>
                  <a:prstClr val="white"/>
                </a:solidFill>
                <a:latin typeface="Arial"/>
                <a:cs typeface="Arial"/>
              </a:rPr>
              <a:t>و </a:t>
            </a:r>
            <a:r>
              <a:rPr lang="ar-LY" sz="4000" b="1" dirty="0">
                <a:solidFill>
                  <a:prstClr val="white"/>
                </a:solidFill>
                <a:latin typeface="Arial"/>
                <a:cs typeface="Arial"/>
              </a:rPr>
              <a:t>الاسم 3 </a:t>
            </a:r>
          </a:p>
          <a:p>
            <a:pPr lvl="0" algn="ctr" defTabSz="914400" rtl="1" eaLnBrk="1" fontAlgn="base" hangingPunct="1">
              <a:spcBef>
                <a:spcPct val="0"/>
              </a:spcBef>
              <a:spcAft>
                <a:spcPct val="0"/>
              </a:spcAft>
              <a:defRPr/>
            </a:pPr>
            <a:r>
              <a:rPr lang="ar-SA" sz="4000" b="1" dirty="0" smtClean="0">
                <a:solidFill>
                  <a:prstClr val="white"/>
                </a:solidFill>
                <a:latin typeface="Arial"/>
                <a:cs typeface="Arial"/>
              </a:rPr>
              <a:t>قسم  </a:t>
            </a:r>
            <a:r>
              <a:rPr lang="ar-SA" sz="4000" b="1" dirty="0">
                <a:solidFill>
                  <a:prstClr val="white"/>
                </a:solidFill>
                <a:latin typeface="Arial"/>
                <a:cs typeface="Arial"/>
              </a:rPr>
              <a:t>- كلية ا - جامعة سبها- ليبيا، </a:t>
            </a:r>
            <a:r>
              <a:rPr lang="en-US" sz="4000" b="1" dirty="0" smtClean="0">
                <a:solidFill>
                  <a:prstClr val="white"/>
                </a:solidFill>
                <a:latin typeface="Arial"/>
                <a:cs typeface="Arial"/>
              </a:rPr>
              <a:t> </a:t>
            </a:r>
            <a:r>
              <a:rPr lang="ar-SA" sz="4000" b="1" dirty="0" smtClean="0">
                <a:solidFill>
                  <a:prstClr val="white"/>
                </a:solidFill>
                <a:latin typeface="Arial"/>
                <a:cs typeface="Arial"/>
              </a:rPr>
              <a:t>2قسم</a:t>
            </a:r>
            <a:r>
              <a:rPr lang="ar-SA" sz="4000" b="1" dirty="0">
                <a:solidFill>
                  <a:prstClr val="white"/>
                </a:solidFill>
                <a:latin typeface="Arial"/>
                <a:cs typeface="Arial"/>
              </a:rPr>
              <a:t>– كلية– جامعة  – </a:t>
            </a:r>
            <a:r>
              <a:rPr lang="ar-LY" sz="4000" b="1" dirty="0">
                <a:solidFill>
                  <a:prstClr val="white"/>
                </a:solidFill>
                <a:latin typeface="Arial"/>
                <a:cs typeface="Arial"/>
              </a:rPr>
              <a:t>دول</a:t>
            </a:r>
            <a:endParaRPr lang="ar-SA" sz="4000" b="1" dirty="0">
              <a:solidFill>
                <a:prstClr val="white"/>
              </a:solidFill>
              <a:latin typeface="Arial"/>
              <a:cs typeface="Arial"/>
            </a:endParaRPr>
          </a:p>
          <a:p>
            <a:pPr lvl="0" algn="ctr" defTabSz="914400" rtl="1" eaLnBrk="1" fontAlgn="base" hangingPunct="1">
              <a:spcBef>
                <a:spcPct val="0"/>
              </a:spcBef>
              <a:spcAft>
                <a:spcPct val="0"/>
              </a:spcAft>
            </a:pPr>
            <a:r>
              <a:rPr lang="ar-SA" sz="4000" b="1" dirty="0">
                <a:solidFill>
                  <a:prstClr val="white"/>
                </a:solidFill>
                <a:latin typeface="Arial"/>
                <a:cs typeface="Arial"/>
              </a:rPr>
              <a:t>3قسم– كلية - جامعة  – </a:t>
            </a:r>
            <a:r>
              <a:rPr lang="ar-LY" sz="4000" b="1" dirty="0">
                <a:solidFill>
                  <a:prstClr val="white"/>
                </a:solidFill>
                <a:latin typeface="Arial"/>
                <a:cs typeface="Arial"/>
              </a:rPr>
              <a:t>دولة</a:t>
            </a:r>
            <a:endParaRPr lang="ar-SA" sz="4000" b="1" dirty="0">
              <a:solidFill>
                <a:prstClr val="white"/>
              </a:solidFill>
              <a:latin typeface="Arial"/>
              <a:cs typeface="Arial"/>
            </a:endParaRPr>
          </a:p>
          <a:p>
            <a:pPr lvl="0" algn="ctr" defTabSz="914400" rtl="1" eaLnBrk="1" fontAlgn="base" hangingPunct="1">
              <a:spcBef>
                <a:spcPct val="0"/>
              </a:spcBef>
              <a:spcAft>
                <a:spcPct val="0"/>
              </a:spcAft>
            </a:pPr>
            <a:r>
              <a:rPr lang="ar-SA" sz="4000" b="1" dirty="0">
                <a:solidFill>
                  <a:prstClr val="white"/>
                </a:solidFill>
                <a:latin typeface="Arial"/>
                <a:cs typeface="Arial"/>
              </a:rPr>
              <a:t>*للمراسلة</a:t>
            </a:r>
            <a:r>
              <a:rPr lang="en-US" sz="4000" b="1" dirty="0">
                <a:solidFill>
                  <a:prstClr val="white"/>
                </a:solidFill>
                <a:latin typeface="Arial"/>
                <a:cs typeface="Arial"/>
              </a:rPr>
              <a:t> </a:t>
            </a:r>
            <a:r>
              <a:rPr lang="ar-LY" sz="4000" b="1" dirty="0">
                <a:solidFill>
                  <a:prstClr val="white"/>
                </a:solidFill>
                <a:latin typeface="Arial"/>
                <a:cs typeface="Arial"/>
              </a:rPr>
              <a:t> </a:t>
            </a:r>
            <a:r>
              <a:rPr lang="ar-LY" sz="4000" b="1" dirty="0" err="1">
                <a:solidFill>
                  <a:prstClr val="white"/>
                </a:solidFill>
                <a:latin typeface="Arial"/>
                <a:cs typeface="Arial"/>
              </a:rPr>
              <a:t>الايميل</a:t>
            </a:r>
            <a:r>
              <a:rPr lang="ar-LY" sz="4000" b="1" dirty="0">
                <a:solidFill>
                  <a:prstClr val="white"/>
                </a:solidFill>
                <a:latin typeface="Arial"/>
                <a:cs typeface="Arial"/>
              </a:rPr>
              <a:t> </a:t>
            </a:r>
            <a:endParaRPr lang="ar-SA" sz="4000" b="1" dirty="0">
              <a:solidFill>
                <a:prstClr val="white"/>
              </a:solidFill>
              <a:latin typeface="Arial"/>
              <a:cs typeface="Arial"/>
            </a:endParaRPr>
          </a:p>
          <a:p>
            <a:pPr algn="ctr" eaLnBrk="1" hangingPunct="1"/>
            <a:endParaRPr lang="en-US" sz="4600" baseline="30000" dirty="0">
              <a:solidFill>
                <a:schemeClr val="accent3">
                  <a:lumMod val="20000"/>
                  <a:lumOff val="80000"/>
                </a:schemeClr>
              </a:solidFill>
              <a:latin typeface="+mn-lt"/>
            </a:endParaRP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797061086"/>
              </p:ext>
            </p:extLst>
          </p:nvPr>
        </p:nvGraphicFramePr>
        <p:xfrm>
          <a:off x="11224997" y="18461275"/>
          <a:ext cx="8407576" cy="8205488"/>
        </p:xfrm>
        <a:graphic>
          <a:graphicData uri="http://schemas.openxmlformats.org/drawingml/2006/table">
            <a:tbl>
              <a:tblPr firstRow="1" bandRow="1">
                <a:tableStyleId>{F5AB1C69-6EDB-4FF4-983F-18BD219EF322}</a:tableStyleId>
              </a:tblPr>
              <a:tblGrid>
                <a:gridCol w="2101894"/>
                <a:gridCol w="2101894"/>
                <a:gridCol w="2101894"/>
                <a:gridCol w="2101894"/>
              </a:tblGrid>
              <a:tr h="1025686">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r>
              <a:tr h="1025686">
                <a:tc>
                  <a:txBody>
                    <a:bodyPr/>
                    <a:lstStyle/>
                    <a:p>
                      <a:endParaRPr lang="en-US" sz="3100" dirty="0"/>
                    </a:p>
                  </a:txBody>
                  <a:tcPr marL="84076" marR="84076" marT="44577" marB="44577" anchor="ctr"/>
                </a:tc>
                <a:tc>
                  <a:txBody>
                    <a:bodyPr/>
                    <a:lstStyle/>
                    <a:p>
                      <a:pPr algn="ctr"/>
                      <a:r>
                        <a:rPr lang="en-US" sz="3100" dirty="0" smtClean="0"/>
                        <a:t>Heading</a:t>
                      </a:r>
                      <a:endParaRPr lang="en-US" sz="3100" dirty="0"/>
                    </a:p>
                  </a:txBody>
                  <a:tcPr marL="84076" marR="84076" marT="44577" marB="44577" anchor="ctr"/>
                </a:tc>
                <a:tc>
                  <a:txBody>
                    <a:bodyPr/>
                    <a:lstStyle/>
                    <a:p>
                      <a:pPr algn="ctr"/>
                      <a:r>
                        <a:rPr lang="en-US" sz="3100" dirty="0" smtClean="0"/>
                        <a:t>Heading</a:t>
                      </a:r>
                      <a:endParaRPr lang="en-US" sz="3100" dirty="0"/>
                    </a:p>
                  </a:txBody>
                  <a:tcPr marL="84076" marR="84076" marT="44577" marB="44577" anchor="ctr"/>
                </a:tc>
                <a:tc>
                  <a:txBody>
                    <a:bodyPr/>
                    <a:lstStyle/>
                    <a:p>
                      <a:pPr algn="ctr"/>
                      <a:r>
                        <a:rPr lang="en-US" sz="3100" dirty="0" smtClean="0"/>
                        <a:t>Heading</a:t>
                      </a:r>
                      <a:endParaRPr lang="en-US" sz="3100" dirty="0"/>
                    </a:p>
                  </a:txBody>
                  <a:tcPr marL="84076" marR="84076" marT="44577" marB="44577" anchor="ctr"/>
                </a:tc>
              </a:tr>
              <a:tr h="1025686">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800</a:t>
                      </a:r>
                      <a:endParaRPr lang="en-US" sz="3100" dirty="0"/>
                    </a:p>
                  </a:txBody>
                  <a:tcPr marL="84076" marR="84076" marT="44577" marB="44577" anchor="ctr"/>
                </a:tc>
                <a:tc>
                  <a:txBody>
                    <a:bodyPr/>
                    <a:lstStyle/>
                    <a:p>
                      <a:pPr algn="ctr"/>
                      <a:r>
                        <a:rPr lang="en-US" sz="3100" dirty="0" smtClean="0"/>
                        <a:t>790</a:t>
                      </a:r>
                      <a:endParaRPr lang="en-US" sz="3100" dirty="0"/>
                    </a:p>
                  </a:txBody>
                  <a:tcPr marL="84076" marR="84076" marT="44577" marB="44577" anchor="ctr"/>
                </a:tc>
                <a:tc>
                  <a:txBody>
                    <a:bodyPr/>
                    <a:lstStyle/>
                    <a:p>
                      <a:pPr algn="ctr"/>
                      <a:r>
                        <a:rPr lang="en-US" sz="3100" dirty="0" smtClean="0"/>
                        <a:t>4001</a:t>
                      </a:r>
                      <a:endParaRPr lang="en-US" sz="3100" dirty="0"/>
                    </a:p>
                  </a:txBody>
                  <a:tcPr marL="84076" marR="84076" marT="44577" marB="44577" anchor="ctr"/>
                </a:tc>
              </a:tr>
              <a:tr h="1025686">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356</a:t>
                      </a:r>
                    </a:p>
                  </a:txBody>
                  <a:tcPr marL="84076" marR="84076" marT="44577" marB="44577" anchor="ctr"/>
                </a:tc>
                <a:tc>
                  <a:txBody>
                    <a:bodyPr/>
                    <a:lstStyle/>
                    <a:p>
                      <a:pPr algn="ctr"/>
                      <a:r>
                        <a:rPr lang="en-US" sz="3100" dirty="0" smtClean="0"/>
                        <a:t>856</a:t>
                      </a:r>
                      <a:endParaRPr lang="en-US" sz="3100" dirty="0"/>
                    </a:p>
                  </a:txBody>
                  <a:tcPr marL="84076" marR="84076" marT="44577" marB="44577" anchor="ctr"/>
                </a:tc>
                <a:tc>
                  <a:txBody>
                    <a:bodyPr/>
                    <a:lstStyle/>
                    <a:p>
                      <a:pPr algn="ctr"/>
                      <a:r>
                        <a:rPr lang="en-US" sz="3100" dirty="0" smtClean="0"/>
                        <a:t>290</a:t>
                      </a:r>
                      <a:endParaRPr lang="en-US" sz="3100" dirty="0"/>
                    </a:p>
                  </a:txBody>
                  <a:tcPr marL="84076" marR="84076" marT="44577" marB="44577" anchor="ctr"/>
                </a:tc>
              </a:tr>
              <a:tr h="1025686">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228</a:t>
                      </a:r>
                      <a:endParaRPr lang="en-US" sz="3100" dirty="0"/>
                    </a:p>
                  </a:txBody>
                  <a:tcPr marL="84076" marR="84076" marT="44577" marB="44577" anchor="ctr"/>
                </a:tc>
                <a:tc>
                  <a:txBody>
                    <a:bodyPr/>
                    <a:lstStyle/>
                    <a:p>
                      <a:pPr algn="ctr"/>
                      <a:r>
                        <a:rPr lang="en-US" sz="3100" dirty="0" smtClean="0"/>
                        <a:t>134</a:t>
                      </a:r>
                      <a:endParaRPr lang="en-US" sz="3100" dirty="0"/>
                    </a:p>
                  </a:txBody>
                  <a:tcPr marL="84076" marR="84076" marT="44577" marB="44577" anchor="ctr"/>
                </a:tc>
                <a:tc>
                  <a:txBody>
                    <a:bodyPr/>
                    <a:lstStyle/>
                    <a:p>
                      <a:pPr algn="ctr"/>
                      <a:r>
                        <a:rPr lang="en-US" sz="3100" dirty="0" smtClean="0"/>
                        <a:t>238</a:t>
                      </a:r>
                      <a:endParaRPr lang="en-US" sz="3100" dirty="0"/>
                    </a:p>
                  </a:txBody>
                  <a:tcPr marL="84076" marR="84076" marT="44577" marB="44577" anchor="ctr"/>
                </a:tc>
              </a:tr>
              <a:tr h="1025686">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954</a:t>
                      </a:r>
                      <a:endParaRPr lang="en-US" sz="3100" dirty="0"/>
                    </a:p>
                  </a:txBody>
                  <a:tcPr marL="84076" marR="84076" marT="44577" marB="44577" anchor="ctr"/>
                </a:tc>
                <a:tc>
                  <a:txBody>
                    <a:bodyPr/>
                    <a:lstStyle/>
                    <a:p>
                      <a:pPr algn="ctr"/>
                      <a:r>
                        <a:rPr lang="en-US" sz="3100" dirty="0" smtClean="0"/>
                        <a:t>875</a:t>
                      </a:r>
                      <a:endParaRPr lang="en-US" sz="3100" dirty="0"/>
                    </a:p>
                  </a:txBody>
                  <a:tcPr marL="84076" marR="84076" marT="44577" marB="44577" anchor="ctr"/>
                </a:tc>
                <a:tc>
                  <a:txBody>
                    <a:bodyPr/>
                    <a:lstStyle/>
                    <a:p>
                      <a:pPr algn="ctr"/>
                      <a:r>
                        <a:rPr lang="en-US" sz="3100" dirty="0" smtClean="0"/>
                        <a:t>976</a:t>
                      </a:r>
                      <a:endParaRPr lang="en-US" sz="3100" dirty="0"/>
                    </a:p>
                  </a:txBody>
                  <a:tcPr marL="84076" marR="84076" marT="44577" marB="44577" anchor="ctr"/>
                </a:tc>
              </a:tr>
              <a:tr h="1025686">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324</a:t>
                      </a:r>
                      <a:endParaRPr lang="en-US" sz="3100" dirty="0"/>
                    </a:p>
                  </a:txBody>
                  <a:tcPr marL="84076" marR="84076" marT="44577" marB="44577" anchor="ctr"/>
                </a:tc>
                <a:tc>
                  <a:txBody>
                    <a:bodyPr/>
                    <a:lstStyle/>
                    <a:p>
                      <a:pPr algn="ctr"/>
                      <a:r>
                        <a:rPr lang="en-US" sz="3100" dirty="0" smtClean="0"/>
                        <a:t>325</a:t>
                      </a:r>
                      <a:endParaRPr lang="en-US" sz="3100" dirty="0"/>
                    </a:p>
                  </a:txBody>
                  <a:tcPr marL="84076" marR="84076" marT="44577" marB="44577" anchor="ctr"/>
                </a:tc>
                <a:tc>
                  <a:txBody>
                    <a:bodyPr/>
                    <a:lstStyle/>
                    <a:p>
                      <a:pPr algn="ctr"/>
                      <a:r>
                        <a:rPr lang="en-US" sz="3100" dirty="0" smtClean="0"/>
                        <a:t>301</a:t>
                      </a:r>
                      <a:endParaRPr lang="en-US" sz="3100" dirty="0"/>
                    </a:p>
                  </a:txBody>
                  <a:tcPr marL="84076" marR="84076" marT="44577" marB="44577" anchor="ctr"/>
                </a:tc>
              </a:tr>
              <a:tr h="1025686">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199</a:t>
                      </a:r>
                      <a:endParaRPr lang="en-US" sz="3100" dirty="0"/>
                    </a:p>
                  </a:txBody>
                  <a:tcPr marL="84076" marR="84076" marT="44577" marB="44577" anchor="ctr"/>
                </a:tc>
                <a:tc>
                  <a:txBody>
                    <a:bodyPr/>
                    <a:lstStyle/>
                    <a:p>
                      <a:pPr algn="ctr"/>
                      <a:r>
                        <a:rPr lang="en-US" sz="3100" dirty="0" smtClean="0"/>
                        <a:t>137</a:t>
                      </a:r>
                      <a:endParaRPr lang="en-US" sz="3100" dirty="0"/>
                    </a:p>
                  </a:txBody>
                  <a:tcPr marL="84076" marR="84076" marT="44577" marB="44577" anchor="ctr"/>
                </a:tc>
                <a:tc>
                  <a:txBody>
                    <a:bodyPr/>
                    <a:lstStyle/>
                    <a:p>
                      <a:pPr algn="ctr"/>
                      <a:r>
                        <a:rPr lang="en-US" sz="3100" dirty="0" smtClean="0"/>
                        <a:t>186</a:t>
                      </a:r>
                      <a:endParaRPr lang="en-US" sz="3100" dirty="0"/>
                    </a:p>
                  </a:txBody>
                  <a:tcPr marL="84076" marR="84076" marT="44577" marB="44577" anchor="ctr"/>
                </a:tc>
              </a:tr>
            </a:tbl>
          </a:graphicData>
        </a:graphic>
      </p:graphicFrame>
      <p:pic>
        <p:nvPicPr>
          <p:cNvPr id="49"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41385" y="31723416"/>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76409" y="31645461"/>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0290597" y="3503691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25020105" y="3503691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1337418" y="17872540"/>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745090765"/>
              </p:ext>
            </p:extLst>
          </p:nvPr>
        </p:nvGraphicFramePr>
        <p:xfrm>
          <a:off x="10728661" y="26009626"/>
          <a:ext cx="8407576" cy="8593469"/>
        </p:xfrm>
        <a:graphic>
          <a:graphicData uri="http://schemas.openxmlformats.org/drawingml/2006/chart">
            <c:chart xmlns:c="http://schemas.openxmlformats.org/drawingml/2006/chart" xmlns:r="http://schemas.openxmlformats.org/officeDocument/2006/relationships" r:id="rId4"/>
          </a:graphicData>
        </a:graphic>
      </p:graphicFrame>
      <p:pic>
        <p:nvPicPr>
          <p:cNvPr id="2" name="صورة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248" y="408224"/>
            <a:ext cx="4843575" cy="4350518"/>
          </a:xfrm>
          <a:prstGeom prst="rect">
            <a:avLst/>
          </a:prstGeom>
        </p:spPr>
      </p:pic>
      <p:pic>
        <p:nvPicPr>
          <p:cNvPr id="7" name="صورة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87903" y="585191"/>
            <a:ext cx="4231604" cy="423160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8" name="Rectangle 1"/>
          <p:cNvSpPr>
            <a:spLocks noChangeArrowheads="1"/>
          </p:cNvSpPr>
          <p:nvPr/>
        </p:nvSpPr>
        <p:spPr bwMode="auto">
          <a:xfrm>
            <a:off x="0" y="0"/>
            <a:ext cx="30267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انقر</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هنا</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لإدراج</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نص</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الأساليب</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والمواد</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الخاصة</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بك</a:t>
            </a:r>
            <a:r>
              <a:rPr kumimoji="0" lang="en-US" sz="1000" b="0" i="0" u="none" strike="noStrike" cap="none" normalizeH="0" baseline="0" smtClean="0">
                <a:ln>
                  <a:noFill/>
                </a:ln>
                <a:solidFill>
                  <a:srgbClr val="002033"/>
                </a:solidFill>
                <a:effectLst/>
                <a:latin typeface="var(--font-family-text)"/>
                <a:cs typeface="Arial" panose="020B0604020202020204" pitchFamily="34" charset="0"/>
              </a:rPr>
              <a:t>.</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اكتبه</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في</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أو</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نسخ</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ولصق</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من</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وثيقة</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وورد</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الخاص</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بك</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أو</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مصدر</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آخر</a:t>
            </a:r>
            <a:r>
              <a:rPr kumimoji="0" lang="en-US" sz="1000" b="0" i="0" u="none" strike="noStrike" cap="none" normalizeH="0" baseline="0" smtClean="0">
                <a:ln>
                  <a:noFill/>
                </a:ln>
                <a:solidFill>
                  <a:srgbClr val="002033"/>
                </a:solidFill>
                <a:effectLst/>
                <a:latin typeface="var(--font-family-text)"/>
                <a:cs typeface="Arial" panose="020B0604020202020204" pitchFamily="34" charset="0"/>
              </a:rPr>
              <a:t>.</a:t>
            </a:r>
            <a:r>
              <a:rPr kumimoji="0" lang="en-US" sz="2700" b="0" i="0" u="none" strike="noStrike" cap="none" normalizeH="0" baseline="0" smtClean="0">
                <a:ln>
                  <a:noFill/>
                </a:ln>
                <a:solidFill>
                  <a:schemeClr val="tx1"/>
                </a:solidFill>
                <a:effectLst/>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167"/>
          <p:cNvSpPr>
            <a:spLocks noChangeArrowheads="1"/>
          </p:cNvSpPr>
          <p:nvPr/>
        </p:nvSpPr>
        <p:spPr bwMode="auto">
          <a:xfrm>
            <a:off x="20239037" y="6609606"/>
            <a:ext cx="8514312" cy="819560"/>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الملخص</a:t>
            </a:r>
            <a:endParaRPr lang="en-US" sz="2400" dirty="0">
              <a:solidFill>
                <a:schemeClr val="bg1"/>
              </a:solidFill>
              <a:latin typeface="Nunito" panose="00000500000000000000" pitchFamily="2" charset="0"/>
            </a:endParaRPr>
          </a:p>
        </p:txBody>
      </p:sp>
      <p:sp>
        <p:nvSpPr>
          <p:cNvPr id="31"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20239037" y="10293542"/>
            <a:ext cx="8666055" cy="628456"/>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المقدمة</a:t>
            </a:r>
            <a:endParaRPr lang="en-US" sz="4800" dirty="0">
              <a:solidFill>
                <a:schemeClr val="bg1"/>
              </a:solidFill>
              <a:latin typeface="Nunito" panose="00000500000000000000" pitchFamily="2" charset="0"/>
            </a:endParaRPr>
          </a:p>
        </p:txBody>
      </p:sp>
      <p:sp>
        <p:nvSpPr>
          <p:cNvPr id="38" name="TextBox 47">
            <a:extLst>
              <a:ext uri="{FF2B5EF4-FFF2-40B4-BE49-F238E27FC236}">
                <a16:creationId xmlns="" xmlns:p14="http://schemas.microsoft.com/office/powerpoint/2010/main" xmlns:p15="http://schemas.microsoft.com/office/powerpoint/2012/main" xmlns:a16="http://schemas.microsoft.com/office/drawing/2014/main" id="{6A0D303C-BC2E-4D27-8DCB-AFFC83235B99}"/>
              </a:ext>
            </a:extLst>
          </p:cNvPr>
          <p:cNvSpPr txBox="1"/>
          <p:nvPr/>
        </p:nvSpPr>
        <p:spPr>
          <a:xfrm>
            <a:off x="20239037" y="7681171"/>
            <a:ext cx="8514312" cy="2677656"/>
          </a:xfrm>
          <a:prstGeom prst="rect">
            <a:avLst/>
          </a:prstGeom>
          <a:noFill/>
        </p:spPr>
        <p:txBody>
          <a:bodyPr wrap="square" rtlCol="0">
            <a:spAutoFit/>
          </a:bodyPr>
          <a:lstStyle>
            <a:defPPr>
              <a:defRPr kern="1200" smtId="4294967295"/>
            </a:defPPr>
          </a:lstStyle>
          <a:p>
            <a:pPr algn="just" rtl="1"/>
            <a:r>
              <a:rPr lang="ar-LY" sz="2400" dirty="0">
                <a:solidFill>
                  <a:schemeClr val="tx1"/>
                </a:solidFill>
              </a:rPr>
              <a:t>انقر هنا لإدراج الملخص  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a:t>
            </a:r>
            <a:r>
              <a:rPr lang="ar-LY" sz="2400" dirty="0" err="1">
                <a:solidFill>
                  <a:schemeClr val="tx1"/>
                </a:solidFill>
              </a:rPr>
              <a:t>التلقائي".لتغيير</a:t>
            </a:r>
            <a:r>
              <a:rPr lang="ar-LY" sz="2400" dirty="0">
                <a:solidFill>
                  <a:schemeClr val="tx1"/>
                </a:solidFill>
              </a:rPr>
              <a:t> نمط الخط في مربع النص هذا: انقر على الحد مرة واحدة لتمييز مربع النص بأكمله ، ثم حدد خطا أو حجم خط مختلفا يناسبك. هذا النص هو </a:t>
            </a:r>
            <a:r>
              <a:rPr lang="ar-LY" sz="2400" dirty="0" err="1">
                <a:solidFill>
                  <a:schemeClr val="tx1"/>
                </a:solidFill>
              </a:rPr>
              <a:t>كاليبري</a:t>
            </a:r>
            <a:r>
              <a:rPr lang="ar-LY" sz="2400" dirty="0">
                <a:solidFill>
                  <a:schemeClr val="tx1"/>
                </a:solidFill>
              </a:rPr>
              <a:t> 30 نقطة ويمكن قراءته بسهولة على بعد 4 أقدام على ملصق</a:t>
            </a:r>
            <a:r>
              <a:rPr lang="en-US" sz="2400" dirty="0">
                <a:solidFill>
                  <a:schemeClr val="tx1"/>
                </a:solidFill>
              </a:rPr>
              <a:t>A0 .</a:t>
            </a:r>
          </a:p>
        </p:txBody>
      </p:sp>
      <p:sp>
        <p:nvSpPr>
          <p:cNvPr id="39"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20239037" y="11293090"/>
            <a:ext cx="8654106" cy="7848302"/>
          </a:xfrm>
          <a:prstGeom prst="rect">
            <a:avLst/>
          </a:prstGeom>
          <a:noFill/>
        </p:spPr>
        <p:txBody>
          <a:bodyPr wrap="square" rtlCol="0">
            <a:spAutoFit/>
          </a:bodyPr>
          <a:lstStyle>
            <a:defPPr>
              <a:defRPr kern="1200" smtId="4294967295"/>
            </a:defPPr>
          </a:lstStyle>
          <a:p>
            <a:pPr algn="just" rtl="1"/>
            <a:r>
              <a:rPr lang="ar-SA" sz="2400" dirty="0">
                <a:solidFill>
                  <a:schemeClr val="tx1"/>
                </a:solidFill>
              </a:rPr>
              <a:t>وقد وفرت هذا القالب للمساعدة في إعداد ملصق البحوث الطبية أو العلمية. يتم تعيين الأبعاد إلى حجم الورق الدولي أ0 (46.8" عالية بنسبة 33.1 " واسعة) ولكن يمكن تصغير حجم المطبوعات أو خفضها إلى أي بعد بنفس نسبة العرض إلى الارتفاع. على سبيل المثال ، إذا طلبت ملصق أ 1 (33.1" مرتفع بعرض 23.4") باستخدام هذا القالب ، فسنقوم بطباعة الملف بنسبة 70.6 ٪ من حجمه الأصلي. العامل الأكثر أهمية هو أن أبعاد القالب والملصق يجب أن تكون متناسبة:</a:t>
            </a:r>
          </a:p>
          <a:p>
            <a:pPr algn="just" rtl="1"/>
            <a:endParaRPr lang="en-US" sz="2400" dirty="0">
              <a:solidFill>
                <a:schemeClr val="tx1"/>
              </a:solidFill>
            </a:endParaRPr>
          </a:p>
          <a:p>
            <a:pPr algn="just" rtl="1"/>
            <a:r>
              <a:rPr lang="ar-LY" sz="2400" dirty="0">
                <a:solidFill>
                  <a:schemeClr val="tx1"/>
                </a:solidFill>
              </a:rPr>
              <a:t>اطلب الملصق الخاص بك من </a:t>
            </a:r>
            <a:r>
              <a:rPr lang="ar-LY" sz="2400" dirty="0" err="1">
                <a:solidFill>
                  <a:schemeClr val="tx1"/>
                </a:solidFill>
              </a:rPr>
              <a:t>جينيغرافيكس</a:t>
            </a:r>
            <a:r>
              <a:rPr lang="ar-LY" sz="2400" dirty="0">
                <a:solidFill>
                  <a:schemeClr val="tx1"/>
                </a:solidFill>
              </a:rPr>
              <a:t> وسنقوم بإجراء مراجعة تصميم مجانية وننصحك إذا رأينا أي شيء قد يكون مصدر قلق للطباعة. حتى أننا سنساعد في ترتيب </a:t>
            </a:r>
            <a:r>
              <a:rPr lang="ar-LY" sz="2400" dirty="0" err="1">
                <a:solidFill>
                  <a:schemeClr val="tx1"/>
                </a:solidFill>
              </a:rPr>
              <a:t>الأمور.لدينا</a:t>
            </a:r>
            <a:r>
              <a:rPr lang="ar-LY" sz="2400" dirty="0">
                <a:solidFill>
                  <a:schemeClr val="tx1"/>
                </a:solidFill>
              </a:rPr>
              <a:t> المزيد من التاريخ مع </a:t>
            </a:r>
            <a:r>
              <a:rPr lang="ar-LY" sz="2400" dirty="0" err="1">
                <a:solidFill>
                  <a:schemeClr val="tx1"/>
                </a:solidFill>
              </a:rPr>
              <a:t>باور</a:t>
            </a:r>
            <a:r>
              <a:rPr lang="ar-LY" sz="2400" dirty="0">
                <a:solidFill>
                  <a:schemeClr val="tx1"/>
                </a:solidFill>
              </a:rPr>
              <a:t> بوينت </a:t>
            </a:r>
            <a:r>
              <a:rPr lang="en-US" sz="2400" dirty="0">
                <a:solidFill>
                  <a:schemeClr val="tx1"/>
                </a:solidFill>
              </a:rPr>
              <a:t>than </a:t>
            </a:r>
            <a:r>
              <a:rPr lang="ar-LY" sz="2400" dirty="0">
                <a:solidFill>
                  <a:schemeClr val="tx1"/>
                </a:solidFill>
              </a:rPr>
              <a:t>من أي شركة الطباعة الأخرى. في الواقع ، ساعدنا مايكروسوفت </a:t>
            </a:r>
            <a:r>
              <a:rPr lang="en-US" sz="2400" dirty="0">
                <a:solidFill>
                  <a:schemeClr val="tx1"/>
                </a:solidFill>
              </a:rPr>
              <a:t>design </a:t>
            </a:r>
            <a:r>
              <a:rPr lang="ar-LY" sz="2400" dirty="0">
                <a:solidFill>
                  <a:schemeClr val="tx1"/>
                </a:solidFill>
              </a:rPr>
              <a:t>تصميم البرنامج وأنشأنا كل من الموضوعات اللون الأصلي ، والقوالب ، والمعارض المرسومة. نحن نعرف كيفية جعل الملصق المطبوع الخاص بك يبدو تماما كما هو الحال على الشاشة. ستقوم شركات الطباعة ومراكز النسخ الأخرى بتحويل ملفك بشكل أعمى إلى تنسيق آخر قبل الطباعة. يمكن أن يؤدي ذلك إلى تغيير النص وتغيير الرموز وتغيير الألوان. نحن نعرف الأسرار لتجنب هذه القضايا. لذا اختر علم الوراثة للحصول على أدق استنساخ متاح.</a:t>
            </a:r>
            <a:endParaRPr lang="en-US" sz="2400" dirty="0" smtClean="0">
              <a:solidFill>
                <a:schemeClr val="tx1"/>
              </a:solidFill>
            </a:endParaRPr>
          </a:p>
          <a:p>
            <a:pPr algn="just" rtl="1"/>
            <a:endParaRPr lang="en-US" sz="2400" dirty="0">
              <a:solidFill>
                <a:schemeClr val="tx1"/>
              </a:solidFill>
            </a:endParaRPr>
          </a:p>
          <a:p>
            <a:pPr algn="just" rtl="1"/>
            <a:endParaRPr lang="en-US" sz="2400" dirty="0" smtClean="0">
              <a:solidFill>
                <a:schemeClr val="tx1"/>
              </a:solidFill>
            </a:endParaRPr>
          </a:p>
          <a:p>
            <a:pPr algn="just" rtl="1"/>
            <a:endParaRPr lang="en-US" sz="2400" dirty="0">
              <a:solidFill>
                <a:schemeClr val="tx1"/>
              </a:solidFill>
            </a:endParaRPr>
          </a:p>
          <a:p>
            <a:pPr algn="just" rtl="1"/>
            <a:endParaRPr lang="en-US" sz="2400" dirty="0" smtClean="0">
              <a:solidFill>
                <a:schemeClr val="tx1"/>
              </a:solidFill>
            </a:endParaRPr>
          </a:p>
          <a:p>
            <a:pPr algn="just" rtl="1"/>
            <a:endParaRPr lang="en-US" sz="2400" dirty="0">
              <a:solidFill>
                <a:schemeClr val="tx1"/>
              </a:solidFill>
            </a:endParaRPr>
          </a:p>
        </p:txBody>
      </p:sp>
      <p:sp>
        <p:nvSpPr>
          <p:cNvPr id="40" name="Rectangle 167"/>
          <p:cNvSpPr>
            <a:spLocks noChangeArrowheads="1"/>
          </p:cNvSpPr>
          <p:nvPr/>
        </p:nvSpPr>
        <p:spPr bwMode="auto">
          <a:xfrm>
            <a:off x="20339465" y="22273700"/>
            <a:ext cx="8531536" cy="831871"/>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المنهجية المتبعة</a:t>
            </a:r>
            <a:endParaRPr lang="en-US" sz="2400" dirty="0">
              <a:solidFill>
                <a:schemeClr val="bg1"/>
              </a:solidFill>
              <a:latin typeface="Nunito" panose="00000500000000000000" pitchFamily="2" charset="0"/>
            </a:endParaRPr>
          </a:p>
        </p:txBody>
      </p:sp>
      <p:sp>
        <p:nvSpPr>
          <p:cNvPr id="41" name="TextBox 47">
            <a:extLst>
              <a:ext uri="{FF2B5EF4-FFF2-40B4-BE49-F238E27FC236}">
                <a16:creationId xmlns="" xmlns:p14="http://schemas.microsoft.com/office/powerpoint/2010/main" xmlns:p15="http://schemas.microsoft.com/office/powerpoint/2012/main" xmlns:a16="http://schemas.microsoft.com/office/drawing/2014/main" id="{6A0D303C-BC2E-4D27-8DCB-AFFC83235B99}"/>
              </a:ext>
            </a:extLst>
          </p:cNvPr>
          <p:cNvSpPr txBox="1"/>
          <p:nvPr/>
        </p:nvSpPr>
        <p:spPr>
          <a:xfrm>
            <a:off x="20239037" y="23785494"/>
            <a:ext cx="8534412" cy="6924973"/>
          </a:xfrm>
          <a:prstGeom prst="rect">
            <a:avLst/>
          </a:prstGeom>
          <a:noFill/>
        </p:spPr>
        <p:txBody>
          <a:bodyPr wrap="square" rtlCol="0">
            <a:spAutoFit/>
          </a:bodyPr>
          <a:lstStyle>
            <a:defPPr>
              <a:defRPr kern="1200" smtId="4294967295"/>
            </a:defPPr>
          </a:lstStyle>
          <a:p>
            <a:pPr marL="0" marR="0" lvl="0" indent="0" algn="r" defTabSz="4174556" rtl="1" eaLnBrk="1" fontAlgn="auto" latinLnBrk="0" hangingPunct="1">
              <a:lnSpc>
                <a:spcPct val="100000"/>
              </a:lnSpc>
              <a:spcBef>
                <a:spcPts val="0"/>
              </a:spcBef>
              <a:spcAft>
                <a:spcPts val="0"/>
              </a:spcAft>
              <a:buClrTx/>
              <a:buSzTx/>
              <a:buFontTx/>
              <a:buNone/>
              <a:tabLst/>
              <a:defRPr/>
            </a:pPr>
            <a:r>
              <a:rPr lang="ar-LY" sz="3000" b="0" dirty="0">
                <a:solidFill>
                  <a:prstClr val="black"/>
                </a:solidFill>
                <a:latin typeface="Calibri" pitchFamily="34" charset="0"/>
                <a:cs typeface="Arial" panose="020B0604020202020204" pitchFamily="34" charset="0"/>
              </a:rPr>
              <a:t>انقر هنا لإدراج نص</a:t>
            </a:r>
            <a:r>
              <a:rPr lang="en-US" sz="3000" b="0" dirty="0">
                <a:solidFill>
                  <a:prstClr val="black"/>
                </a:solidFill>
                <a:latin typeface="Calibri" pitchFamily="34" charset="0"/>
              </a:rPr>
              <a:t> </a:t>
            </a:r>
            <a:r>
              <a:rPr lang="ar-LY" sz="3000" b="0" dirty="0">
                <a:solidFill>
                  <a:prstClr val="black"/>
                </a:solidFill>
                <a:latin typeface="Calibri" pitchFamily="34" charset="0"/>
                <a:cs typeface="Arial" panose="020B0604020202020204" pitchFamily="34" charset="0"/>
              </a:rPr>
              <a:t>المنهجية البحث الأساليب والمواد الخاصة بك. اكتبه في أو نسخ ولصق من وثيقة وورد الخاص بك أو مصدر آخر.</a:t>
            </a:r>
            <a:endParaRPr lang="en-US" sz="3000" b="0" dirty="0">
              <a:solidFill>
                <a:prstClr val="black"/>
              </a:solidFill>
              <a:latin typeface="Calibri" pitchFamily="34" charset="0"/>
            </a:endParaRPr>
          </a:p>
          <a:p>
            <a:pPr lvl="0" algn="l" defTabSz="4174556" fontAlgn="auto">
              <a:spcBef>
                <a:spcPts val="0"/>
              </a:spcBef>
              <a:spcAft>
                <a:spcPts val="0"/>
              </a:spcAft>
            </a:pPr>
            <a:r>
              <a:rPr lang="en-US" sz="3000" b="0" dirty="0" smtClean="0">
                <a:solidFill>
                  <a:prstClr val="black"/>
                </a:solidFill>
                <a:latin typeface="Calibri" pitchFamily="34" charset="0"/>
              </a:rPr>
              <a:t>Click </a:t>
            </a:r>
            <a:r>
              <a:rPr lang="en-US" sz="3000" b="0" dirty="0">
                <a:solidFill>
                  <a:prstClr val="black"/>
                </a:solidFill>
                <a:latin typeface="Calibri" pitchFamily="34" charset="0"/>
              </a:rPr>
              <a:t>here to insert your Methods and Materials text. Type it in or copy and paste from your Word document or other source.</a:t>
            </a:r>
          </a:p>
          <a:p>
            <a:pPr lvl="0" algn="l" defTabSz="4174556" fontAlgn="auto">
              <a:spcBef>
                <a:spcPts val="0"/>
              </a:spcBef>
              <a:spcAft>
                <a:spcPts val="0"/>
              </a:spcAft>
            </a:pPr>
            <a:r>
              <a:rPr lang="en-US" sz="3000" b="0" dirty="0">
                <a:solidFill>
                  <a:prstClr val="black"/>
                </a:solidFill>
                <a:latin typeface="Calibri" pitchFamily="34" charset="0"/>
              </a:rPr>
              <a:t>This text box will automatically re-size to your text. To turn off that feature, right click inside this box and go to </a:t>
            </a:r>
            <a:r>
              <a:rPr lang="en-US" sz="3000" dirty="0">
                <a:solidFill>
                  <a:prstClr val="black"/>
                </a:solidFill>
                <a:latin typeface="Calibri" pitchFamily="34" charset="0"/>
              </a:rPr>
              <a:t>Format Shape, Text Box, </a:t>
            </a:r>
            <a:r>
              <a:rPr lang="en-US" sz="3000" dirty="0" err="1">
                <a:solidFill>
                  <a:prstClr val="black"/>
                </a:solidFill>
                <a:latin typeface="Calibri" pitchFamily="34" charset="0"/>
              </a:rPr>
              <a:t>Autofit</a:t>
            </a:r>
            <a:r>
              <a:rPr lang="en-US" sz="3000" b="0" dirty="0">
                <a:solidFill>
                  <a:prstClr val="black"/>
                </a:solidFill>
                <a:latin typeface="Calibri" pitchFamily="34" charset="0"/>
              </a:rPr>
              <a:t>, and select the “Do Not </a:t>
            </a:r>
            <a:r>
              <a:rPr lang="en-US" sz="3000" b="0" dirty="0" err="1">
                <a:solidFill>
                  <a:prstClr val="black"/>
                </a:solidFill>
                <a:latin typeface="Calibri" pitchFamily="34" charset="0"/>
              </a:rPr>
              <a:t>Autofit</a:t>
            </a:r>
            <a:r>
              <a:rPr lang="en-US" sz="3000" b="0" dirty="0">
                <a:solidFill>
                  <a:prstClr val="black"/>
                </a:solidFill>
                <a:latin typeface="Calibri" pitchFamily="34" charset="0"/>
              </a:rPr>
              <a:t>” radio button.</a:t>
            </a:r>
          </a:p>
          <a:p>
            <a:pPr lvl="0" algn="l" defTabSz="4174556" fontAlgn="auto">
              <a:spcBef>
                <a:spcPts val="0"/>
              </a:spcBef>
              <a:spcAft>
                <a:spcPts val="0"/>
              </a:spcAft>
            </a:pPr>
            <a:r>
              <a:rPr lang="en-US" sz="3000" b="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 </a:t>
            </a:r>
          </a:p>
          <a:p>
            <a:pPr algn="justLow" rtl="1"/>
            <a:endParaRPr lang="ar-SA" sz="2400" dirty="0">
              <a:solidFill>
                <a:schemeClr val="bg2">
                  <a:lumMod val="25000"/>
                </a:schemeClr>
              </a:solidFill>
            </a:endParaRPr>
          </a:p>
        </p:txBody>
      </p:sp>
      <p:sp>
        <p:nvSpPr>
          <p:cNvPr id="42"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20239037" y="19138357"/>
            <a:ext cx="8767164" cy="2677656"/>
          </a:xfrm>
          <a:prstGeom prst="rect">
            <a:avLst/>
          </a:prstGeom>
          <a:noFill/>
        </p:spPr>
        <p:txBody>
          <a:bodyPr wrap="square" rtlCol="0">
            <a:spAutoFit/>
          </a:bodyPr>
          <a:lstStyle>
            <a:defPPr>
              <a:defRPr kern="1200" smtId="4294967295"/>
            </a:defPPr>
          </a:lstStyle>
          <a:p>
            <a:pPr lvl="0" algn="just" rtl="1"/>
            <a:r>
              <a:rPr lang="ar-LY" sz="2400" dirty="0">
                <a:solidFill>
                  <a:prstClr val="black"/>
                </a:solidFill>
              </a:rPr>
              <a:t>انقر هنا لإدراج </a:t>
            </a:r>
            <a:r>
              <a:rPr lang="ar-LY" sz="2400" dirty="0" smtClean="0">
                <a:solidFill>
                  <a:prstClr val="black"/>
                </a:solidFill>
              </a:rPr>
              <a:t>دراسات سابقة  </a:t>
            </a:r>
            <a:r>
              <a:rPr lang="ar-LY" sz="2400" dirty="0">
                <a:solidFill>
                  <a:prstClr val="black"/>
                </a:solidFill>
              </a:rPr>
              <a:t>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a:t>
            </a:r>
            <a:r>
              <a:rPr lang="ar-LY" sz="2400" dirty="0" err="1">
                <a:solidFill>
                  <a:prstClr val="black"/>
                </a:solidFill>
              </a:rPr>
              <a:t>التلقائي".لتغيير</a:t>
            </a:r>
            <a:r>
              <a:rPr lang="ar-LY" sz="2400" dirty="0">
                <a:solidFill>
                  <a:prstClr val="black"/>
                </a:solidFill>
              </a:rPr>
              <a:t> نمط الخط في مربع النص هذا: انقر على الحد مرة واحدة لتمييز مربع النص بأكمله ، ثم حدد خطا أو حجم خط مختلفا يناسبك. هذا النص هو </a:t>
            </a:r>
            <a:r>
              <a:rPr lang="ar-LY" sz="2400" dirty="0" err="1">
                <a:solidFill>
                  <a:prstClr val="black"/>
                </a:solidFill>
              </a:rPr>
              <a:t>كاليبري</a:t>
            </a:r>
            <a:r>
              <a:rPr lang="ar-LY" sz="2400" dirty="0">
                <a:solidFill>
                  <a:prstClr val="black"/>
                </a:solidFill>
              </a:rPr>
              <a:t> 30 نقطة ويمكن قراءته بسهولة على بعد 4 أقدام على ملصق</a:t>
            </a:r>
            <a:r>
              <a:rPr lang="en-US" sz="2400" dirty="0">
                <a:solidFill>
                  <a:prstClr val="black"/>
                </a:solidFill>
              </a:rPr>
              <a:t>A0 .</a:t>
            </a:r>
          </a:p>
        </p:txBody>
      </p:sp>
      <p:sp>
        <p:nvSpPr>
          <p:cNvPr id="43"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20314079" y="17628601"/>
            <a:ext cx="8692122" cy="1138664"/>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الدراسات السابقة</a:t>
            </a:r>
            <a:endParaRPr lang="en-US" sz="4800" dirty="0">
              <a:solidFill>
                <a:schemeClr val="bg1"/>
              </a:solidFill>
              <a:latin typeface="Nunito" panose="00000500000000000000" pitchFamily="2" charset="0"/>
            </a:endParaRPr>
          </a:p>
        </p:txBody>
      </p:sp>
      <p:sp>
        <p:nvSpPr>
          <p:cNvPr id="46" name="TextBox 47">
            <a:extLst>
              <a:ext uri="{FF2B5EF4-FFF2-40B4-BE49-F238E27FC236}">
                <a16:creationId xmlns="" xmlns:p14="http://schemas.microsoft.com/office/powerpoint/2010/main" xmlns:p15="http://schemas.microsoft.com/office/powerpoint/2012/main" xmlns:a16="http://schemas.microsoft.com/office/drawing/2014/main" id="{6A0D303C-BC2E-4D27-8DCB-AFFC83235B99}"/>
              </a:ext>
            </a:extLst>
          </p:cNvPr>
          <p:cNvSpPr txBox="1"/>
          <p:nvPr/>
        </p:nvSpPr>
        <p:spPr>
          <a:xfrm>
            <a:off x="11127254" y="7513776"/>
            <a:ext cx="8603063" cy="9325630"/>
          </a:xfrm>
          <a:prstGeom prst="rect">
            <a:avLst/>
          </a:prstGeom>
          <a:noFill/>
        </p:spPr>
        <p:txBody>
          <a:bodyPr wrap="square" rtlCol="0">
            <a:spAutoFit/>
          </a:bodyPr>
          <a:lstStyle>
            <a:defPPr>
              <a:defRPr kern="1200" smtId="4294967295"/>
            </a:defPPr>
          </a:lstStyle>
          <a:p>
            <a:pPr marL="0" marR="0" lvl="0" indent="0" algn="r" defTabSz="4174556" rtl="1" eaLnBrk="1" fontAlgn="auto" latinLnBrk="0" hangingPunct="1">
              <a:lnSpc>
                <a:spcPct val="100000"/>
              </a:lnSpc>
              <a:spcBef>
                <a:spcPts val="0"/>
              </a:spcBef>
              <a:spcAft>
                <a:spcPts val="0"/>
              </a:spcAft>
              <a:buClrTx/>
              <a:buSzTx/>
              <a:buFontTx/>
              <a:buNone/>
              <a:tabLst/>
              <a:defRPr/>
            </a:pPr>
            <a:r>
              <a:rPr lang="ar-LY" sz="3000" b="0" dirty="0">
                <a:solidFill>
                  <a:prstClr val="black"/>
                </a:solidFill>
                <a:latin typeface="Calibri" pitchFamily="34" charset="0"/>
                <a:cs typeface="Arial" panose="020B0604020202020204" pitchFamily="34" charset="0"/>
              </a:rPr>
              <a:t>انقر هنا لإدراج نص النتائج. اكتبه في أو نسخ ولصق من وثيقة وورد الخاص بك أو مصدر آخر.</a:t>
            </a:r>
          </a:p>
          <a:p>
            <a:pPr lvl="0" algn="l" defTabSz="4174556" fontAlgn="auto">
              <a:spcBef>
                <a:spcPts val="0"/>
              </a:spcBef>
              <a:spcAft>
                <a:spcPts val="0"/>
              </a:spcAft>
            </a:pPr>
            <a:r>
              <a:rPr lang="en-US" sz="3000" b="0" dirty="0">
                <a:solidFill>
                  <a:prstClr val="black"/>
                </a:solidFill>
                <a:latin typeface="Calibri" pitchFamily="34" charset="0"/>
              </a:rPr>
              <a:t>Click here to insert your Results text. Type it in or copy and paste from your Word document or other source.</a:t>
            </a:r>
          </a:p>
          <a:p>
            <a:pPr lvl="0" algn="l" defTabSz="4174556" fontAlgn="auto">
              <a:spcBef>
                <a:spcPts val="0"/>
              </a:spcBef>
              <a:spcAft>
                <a:spcPts val="0"/>
              </a:spcAft>
            </a:pPr>
            <a:endParaRPr lang="en-US" sz="3000" b="0" dirty="0">
              <a:solidFill>
                <a:prstClr val="black"/>
              </a:solidFill>
              <a:latin typeface="Calibri" pitchFamily="34" charset="0"/>
            </a:endParaRPr>
          </a:p>
          <a:p>
            <a:pPr lvl="0" algn="just" defTabSz="4174556" fontAlgn="auto">
              <a:spcBef>
                <a:spcPts val="0"/>
              </a:spcBef>
              <a:spcAft>
                <a:spcPts val="0"/>
              </a:spcAft>
            </a:pPr>
            <a:r>
              <a:rPr lang="en-US" sz="3000" b="0" dirty="0">
                <a:solidFill>
                  <a:prstClr val="black"/>
                </a:solidFill>
                <a:latin typeface="Calibri" pitchFamily="34" charset="0"/>
              </a:rPr>
              <a:t>This text box will automatically re-size to your text. To turn off that feature, right click inside this box and go to </a:t>
            </a:r>
            <a:r>
              <a:rPr lang="en-US" sz="3000" dirty="0">
                <a:solidFill>
                  <a:prstClr val="black"/>
                </a:solidFill>
                <a:latin typeface="Calibri" pitchFamily="34" charset="0"/>
              </a:rPr>
              <a:t>Format Shape, Text Box, </a:t>
            </a:r>
            <a:r>
              <a:rPr lang="en-US" sz="3000" dirty="0" err="1">
                <a:solidFill>
                  <a:prstClr val="black"/>
                </a:solidFill>
                <a:latin typeface="Calibri" pitchFamily="34" charset="0"/>
              </a:rPr>
              <a:t>Autofit</a:t>
            </a:r>
            <a:r>
              <a:rPr lang="en-US" sz="3000" b="0" dirty="0">
                <a:solidFill>
                  <a:prstClr val="black"/>
                </a:solidFill>
                <a:latin typeface="Calibri" pitchFamily="34" charset="0"/>
              </a:rPr>
              <a:t>, and select the “Do Not </a:t>
            </a:r>
            <a:r>
              <a:rPr lang="en-US" sz="3000" b="0" dirty="0" err="1">
                <a:solidFill>
                  <a:prstClr val="black"/>
                </a:solidFill>
                <a:latin typeface="Calibri" pitchFamily="34" charset="0"/>
              </a:rPr>
              <a:t>Autofit</a:t>
            </a:r>
            <a:r>
              <a:rPr lang="en-US" sz="3000" b="0" dirty="0">
                <a:solidFill>
                  <a:prstClr val="black"/>
                </a:solidFill>
                <a:latin typeface="Calibri" pitchFamily="34" charset="0"/>
              </a:rPr>
              <a:t>” radio button.</a:t>
            </a:r>
          </a:p>
          <a:p>
            <a:pPr lvl="0" algn="just" defTabSz="4174556" fontAlgn="auto">
              <a:spcBef>
                <a:spcPts val="0"/>
              </a:spcBef>
              <a:spcAft>
                <a:spcPts val="0"/>
              </a:spcAft>
            </a:pPr>
            <a:r>
              <a:rPr lang="en-US" sz="3000" b="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lvl="0" algn="just" defTabSz="4174556" fontAlgn="auto">
              <a:spcBef>
                <a:spcPts val="0"/>
              </a:spcBef>
              <a:spcAft>
                <a:spcPts val="0"/>
              </a:spcAft>
            </a:pPr>
            <a:r>
              <a:rPr lang="en-US" sz="3000" b="0" dirty="0">
                <a:solidFill>
                  <a:prstClr val="black"/>
                </a:solidFill>
                <a:latin typeface="Calibri" pitchFamily="34" charset="0"/>
              </a:rPr>
              <a:t>Zoom out to 100% to preview what this will look like on your printed poster.</a:t>
            </a:r>
          </a:p>
          <a:p>
            <a:pPr lvl="0" algn="just" defTabSz="4174556" fontAlgn="auto">
              <a:spcBef>
                <a:spcPts val="0"/>
              </a:spcBef>
              <a:spcAft>
                <a:spcPts val="0"/>
              </a:spcAft>
            </a:pPr>
            <a:r>
              <a:rPr lang="en-US" sz="3000" b="0" dirty="0">
                <a:solidFill>
                  <a:prstClr val="black"/>
                </a:solidFill>
                <a:latin typeface="Calibri" pitchFamily="34" charset="0"/>
              </a:rPr>
              <a:t>Speaking of Results, yours will look better if you remember to run a spell-check on your poster! After you’ve added your content click on </a:t>
            </a:r>
            <a:r>
              <a:rPr lang="en-US" sz="3000" dirty="0">
                <a:solidFill>
                  <a:prstClr val="black"/>
                </a:solidFill>
                <a:latin typeface="Calibri" pitchFamily="34" charset="0"/>
              </a:rPr>
              <a:t>Review</a:t>
            </a:r>
            <a:r>
              <a:rPr lang="en-US" sz="3000" b="0" dirty="0">
                <a:solidFill>
                  <a:prstClr val="black"/>
                </a:solidFill>
                <a:latin typeface="Calibri" pitchFamily="34" charset="0"/>
              </a:rPr>
              <a:t>, </a:t>
            </a:r>
            <a:r>
              <a:rPr lang="en-US" sz="3000" dirty="0">
                <a:solidFill>
                  <a:prstClr val="black"/>
                </a:solidFill>
                <a:latin typeface="Calibri" pitchFamily="34" charset="0"/>
              </a:rPr>
              <a:t>Spelling</a:t>
            </a:r>
            <a:r>
              <a:rPr lang="en-US" sz="3000" b="0" dirty="0">
                <a:solidFill>
                  <a:prstClr val="black"/>
                </a:solidFill>
                <a:latin typeface="Calibri" pitchFamily="34" charset="0"/>
              </a:rPr>
              <a:t>, or press F7 </a:t>
            </a:r>
            <a:r>
              <a:rPr lang="ar-SA" sz="2800" dirty="0" smtClean="0">
                <a:solidFill>
                  <a:schemeClr val="tx1"/>
                </a:solidFill>
              </a:rPr>
              <a:t>:</a:t>
            </a:r>
            <a:endParaRPr lang="en-US" sz="2800" dirty="0">
              <a:solidFill>
                <a:schemeClr val="tx1"/>
              </a:solidFill>
            </a:endParaRPr>
          </a:p>
        </p:txBody>
      </p:sp>
      <p:sp>
        <p:nvSpPr>
          <p:cNvPr id="47"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11127254" y="6510758"/>
            <a:ext cx="8531536" cy="692260"/>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النتائج</a:t>
            </a:r>
            <a:endParaRPr lang="en-US" sz="4800" dirty="0">
              <a:solidFill>
                <a:schemeClr val="bg1"/>
              </a:solidFill>
              <a:latin typeface="Nunito" panose="00000500000000000000" pitchFamily="2" charset="0"/>
            </a:endParaRPr>
          </a:p>
        </p:txBody>
      </p:sp>
      <p:sp>
        <p:nvSpPr>
          <p:cNvPr id="48"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1247000" y="6343832"/>
            <a:ext cx="8603063" cy="921146"/>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lvl="0" algn="ctr" defTabSz="4174556" fontAlgn="auto">
              <a:spcBef>
                <a:spcPts val="0"/>
              </a:spcBef>
              <a:spcAft>
                <a:spcPts val="0"/>
              </a:spcAft>
            </a:pPr>
            <a:r>
              <a:rPr lang="en-US" sz="5400" dirty="0">
                <a:solidFill>
                  <a:srgbClr val="9BBB59">
                    <a:lumMod val="20000"/>
                    <a:lumOff val="80000"/>
                  </a:srgbClr>
                </a:solidFill>
                <a:latin typeface="Calibri"/>
              </a:rPr>
              <a:t>Discussion</a:t>
            </a:r>
            <a:r>
              <a:rPr lang="ar-LY" sz="5400" dirty="0">
                <a:solidFill>
                  <a:srgbClr val="9BBB59">
                    <a:lumMod val="20000"/>
                    <a:lumOff val="80000"/>
                  </a:srgbClr>
                </a:solidFill>
                <a:latin typeface="Calibri"/>
                <a:cs typeface="Arial" panose="020B0604020202020204" pitchFamily="34" charset="0"/>
              </a:rPr>
              <a:t>المناقشة </a:t>
            </a:r>
          </a:p>
        </p:txBody>
      </p:sp>
      <p:sp>
        <p:nvSpPr>
          <p:cNvPr id="54"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1247000" y="7590899"/>
            <a:ext cx="8603063" cy="7478970"/>
          </a:xfrm>
          <a:prstGeom prst="rect">
            <a:avLst/>
          </a:prstGeom>
          <a:noFill/>
        </p:spPr>
        <p:txBody>
          <a:bodyPr wrap="square" rtlCol="0">
            <a:spAutoFit/>
          </a:bodyPr>
          <a:lstStyle>
            <a:defPPr>
              <a:defRPr kern="1200" smtId="4294967295"/>
            </a:defPPr>
          </a:lstStyle>
          <a:p>
            <a:pPr lvl="0" algn="r" defTabSz="4174556" rtl="1" fontAlgn="auto">
              <a:spcBef>
                <a:spcPts val="0"/>
              </a:spcBef>
              <a:spcAft>
                <a:spcPts val="0"/>
              </a:spcAft>
            </a:pPr>
            <a:r>
              <a:rPr lang="ar-LY" sz="3000" b="0" dirty="0">
                <a:solidFill>
                  <a:prstClr val="black"/>
                </a:solidFill>
                <a:latin typeface="Calibri" pitchFamily="34" charset="0"/>
              </a:rPr>
              <a:t>انقر هنا لإدراج نص المناقشة الخاص بك. اكتبه أو انسخه والصقه من مستند </a:t>
            </a:r>
            <a:r>
              <a:rPr lang="en-US" sz="3000" b="0" dirty="0">
                <a:solidFill>
                  <a:prstClr val="black"/>
                </a:solidFill>
                <a:latin typeface="Calibri" pitchFamily="34" charset="0"/>
              </a:rPr>
              <a:t>Word </a:t>
            </a:r>
            <a:r>
              <a:rPr lang="ar-LY" sz="3000" b="0" dirty="0">
                <a:solidFill>
                  <a:prstClr val="black"/>
                </a:solidFill>
                <a:latin typeface="Calibri" pitchFamily="34" charset="0"/>
              </a:rPr>
              <a:t>أو أي مصدر آخر.</a:t>
            </a:r>
            <a:endParaRPr lang="en-US" sz="3000" b="0" dirty="0" smtClean="0">
              <a:solidFill>
                <a:prstClr val="black"/>
              </a:solidFill>
              <a:latin typeface="Calibri" pitchFamily="34" charset="0"/>
            </a:endParaRPr>
          </a:p>
          <a:p>
            <a:pPr lvl="0" algn="l" defTabSz="4174556" fontAlgn="auto">
              <a:spcBef>
                <a:spcPts val="0"/>
              </a:spcBef>
              <a:spcAft>
                <a:spcPts val="0"/>
              </a:spcAft>
            </a:pPr>
            <a:r>
              <a:rPr lang="en-US" sz="3000" b="0" dirty="0" smtClean="0">
                <a:solidFill>
                  <a:prstClr val="black"/>
                </a:solidFill>
                <a:latin typeface="Calibri" pitchFamily="34" charset="0"/>
              </a:rPr>
              <a:t>Click </a:t>
            </a:r>
            <a:r>
              <a:rPr lang="en-US" sz="3000" b="0" dirty="0">
                <a:solidFill>
                  <a:prstClr val="black"/>
                </a:solidFill>
                <a:latin typeface="Calibri" pitchFamily="34" charset="0"/>
              </a:rPr>
              <a:t>here to insert your Discussion text. Type it in or copy and paste from your Word document or other source.</a:t>
            </a:r>
          </a:p>
          <a:p>
            <a:pPr lvl="0" algn="just" defTabSz="4174556" fontAlgn="auto">
              <a:spcBef>
                <a:spcPts val="0"/>
              </a:spcBef>
              <a:spcAft>
                <a:spcPts val="0"/>
              </a:spcAft>
            </a:pPr>
            <a:r>
              <a:rPr lang="en-US" sz="3000" b="0" dirty="0" smtClean="0">
                <a:solidFill>
                  <a:prstClr val="black"/>
                </a:solidFill>
                <a:latin typeface="Calibri" pitchFamily="34" charset="0"/>
              </a:rPr>
              <a:t>This </a:t>
            </a:r>
            <a:r>
              <a:rPr lang="en-US" sz="3000" b="0" dirty="0">
                <a:solidFill>
                  <a:prstClr val="black"/>
                </a:solidFill>
                <a:latin typeface="Calibri" pitchFamily="34" charset="0"/>
              </a:rPr>
              <a:t>text box will automatically re-size to your text. To turn off that feature, right click inside this box and go to </a:t>
            </a:r>
            <a:r>
              <a:rPr lang="en-US" sz="3000" dirty="0">
                <a:solidFill>
                  <a:prstClr val="black"/>
                </a:solidFill>
                <a:latin typeface="Calibri" pitchFamily="34" charset="0"/>
              </a:rPr>
              <a:t>Format Shape, Text Box, </a:t>
            </a:r>
            <a:r>
              <a:rPr lang="en-US" sz="3000" dirty="0" err="1">
                <a:solidFill>
                  <a:prstClr val="black"/>
                </a:solidFill>
                <a:latin typeface="Calibri" pitchFamily="34" charset="0"/>
              </a:rPr>
              <a:t>Autofit</a:t>
            </a:r>
            <a:r>
              <a:rPr lang="en-US" sz="3000" b="0" dirty="0">
                <a:solidFill>
                  <a:prstClr val="black"/>
                </a:solidFill>
                <a:latin typeface="Calibri" pitchFamily="34" charset="0"/>
              </a:rPr>
              <a:t>, and select the “Do Not </a:t>
            </a:r>
            <a:r>
              <a:rPr lang="en-US" sz="3000" b="0" dirty="0" err="1">
                <a:solidFill>
                  <a:prstClr val="black"/>
                </a:solidFill>
                <a:latin typeface="Calibri" pitchFamily="34" charset="0"/>
              </a:rPr>
              <a:t>Autofit</a:t>
            </a:r>
            <a:r>
              <a:rPr lang="en-US" sz="3000" b="0" dirty="0">
                <a:solidFill>
                  <a:prstClr val="black"/>
                </a:solidFill>
                <a:latin typeface="Calibri" pitchFamily="34" charset="0"/>
              </a:rPr>
              <a:t>” radio button.</a:t>
            </a:r>
          </a:p>
          <a:p>
            <a:pPr lvl="0" algn="just" defTabSz="4174556" fontAlgn="auto">
              <a:spcBef>
                <a:spcPts val="0"/>
              </a:spcBef>
              <a:spcAft>
                <a:spcPts val="0"/>
              </a:spcAft>
            </a:pPr>
            <a:r>
              <a:rPr lang="en-US" sz="3000" b="0" dirty="0" smtClean="0">
                <a:solidFill>
                  <a:prstClr val="black"/>
                </a:solidFill>
                <a:latin typeface="Calibri" pitchFamily="34" charset="0"/>
              </a:rPr>
              <a:t>To </a:t>
            </a:r>
            <a:r>
              <a:rPr lang="en-US" sz="3000" b="0" dirty="0">
                <a:solidFill>
                  <a:prstClr val="black"/>
                </a:solidFill>
                <a:latin typeface="Calibri" pitchFamily="34" charset="0"/>
              </a:rPr>
              <a:t>change the font style of this text box: Click on the border once to highlight the entire text box, then select a different font or font size that suits you. This text is Calibri 30pt and is easily read up to 4 feet away on an A0 poster.</a:t>
            </a:r>
          </a:p>
          <a:p>
            <a:pPr lvl="0" algn="just" defTabSz="4174556" fontAlgn="auto">
              <a:spcBef>
                <a:spcPts val="0"/>
              </a:spcBef>
              <a:spcAft>
                <a:spcPts val="0"/>
              </a:spcAft>
            </a:pPr>
            <a:r>
              <a:rPr lang="en-US" sz="3000" b="0" dirty="0" smtClean="0">
                <a:solidFill>
                  <a:prstClr val="black"/>
                </a:solidFill>
                <a:latin typeface="Calibri" pitchFamily="34" charset="0"/>
              </a:rPr>
              <a:t>Zoom </a:t>
            </a:r>
            <a:r>
              <a:rPr lang="en-US" sz="3000" b="0" dirty="0">
                <a:solidFill>
                  <a:prstClr val="black"/>
                </a:solidFill>
                <a:latin typeface="Calibri" pitchFamily="34" charset="0"/>
              </a:rPr>
              <a:t>out to 100% to preview what this will look like on your printed poster.</a:t>
            </a:r>
          </a:p>
        </p:txBody>
      </p:sp>
      <p:sp>
        <p:nvSpPr>
          <p:cNvPr id="55"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1240900" y="16130486"/>
            <a:ext cx="8609163" cy="822286"/>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التوصيات والأعمال المستقبلية</a:t>
            </a:r>
            <a:endParaRPr lang="en-US" sz="4800" dirty="0">
              <a:solidFill>
                <a:schemeClr val="bg1"/>
              </a:solidFill>
              <a:latin typeface="Nunito" panose="00000500000000000000" pitchFamily="2" charset="0"/>
            </a:endParaRPr>
          </a:p>
        </p:txBody>
      </p:sp>
      <p:sp>
        <p:nvSpPr>
          <p:cNvPr id="56"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1265237" y="17427722"/>
            <a:ext cx="8609163" cy="3539430"/>
          </a:xfrm>
          <a:prstGeom prst="rect">
            <a:avLst/>
          </a:prstGeom>
          <a:noFill/>
        </p:spPr>
        <p:txBody>
          <a:bodyPr wrap="square" rtlCol="0">
            <a:spAutoFit/>
          </a:bodyPr>
          <a:lstStyle>
            <a:defPPr>
              <a:defRPr kern="1200" smtId="4294967295"/>
            </a:defPPr>
          </a:lstStyle>
          <a:p>
            <a:pPr algn="justLow" rtl="1"/>
            <a:r>
              <a:rPr lang="ar-SA" sz="2800" dirty="0" smtClean="0">
                <a:solidFill>
                  <a:schemeClr val="bg2">
                    <a:lumMod val="25000"/>
                  </a:schemeClr>
                </a:solidFill>
              </a:rPr>
              <a:t>انقر هنا لإدراج نص النتائج. 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التلقائي". لتغيير نمط الخط في مربع النص هذا: انقر على الحد مرة واحدة لتمييز مربع النص بأكمله ، ثم حدد خطا أو حجم خط مختلفا يناسبك. هذا النص هو </a:t>
            </a:r>
            <a:r>
              <a:rPr lang="ar-SA" sz="2800" dirty="0" err="1" smtClean="0">
                <a:solidFill>
                  <a:schemeClr val="bg2">
                    <a:lumMod val="25000"/>
                  </a:schemeClr>
                </a:solidFill>
              </a:rPr>
              <a:t>كاليبري</a:t>
            </a:r>
            <a:r>
              <a:rPr lang="ar-SA" sz="2800" dirty="0" smtClean="0">
                <a:solidFill>
                  <a:schemeClr val="bg2">
                    <a:lumMod val="25000"/>
                  </a:schemeClr>
                </a:solidFill>
              </a:rPr>
              <a:t> 30 نقطة ويمكن قراءته بسهولة حتى 5 على بعد أقدام على ملصق 1 متر * 1 متر.</a:t>
            </a:r>
            <a:endParaRPr lang="ar-SA" sz="2800" dirty="0">
              <a:solidFill>
                <a:schemeClr val="bg2">
                  <a:lumMod val="25000"/>
                </a:schemeClr>
              </a:solidFill>
            </a:endParaRPr>
          </a:p>
        </p:txBody>
      </p:sp>
      <p:sp>
        <p:nvSpPr>
          <p:cNvPr id="57"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1263966" y="22771457"/>
            <a:ext cx="8464412" cy="9571851"/>
          </a:xfrm>
          <a:prstGeom prst="rect">
            <a:avLst/>
          </a:prstGeom>
          <a:noFill/>
        </p:spPr>
        <p:txBody>
          <a:bodyPr wrap="square" rtlCol="0">
            <a:spAutoFit/>
          </a:bodyPr>
          <a:lstStyle>
            <a:defPPr>
              <a:defRPr kern="1200" smtId="4294967295"/>
            </a:defPPr>
          </a:lstStyle>
          <a:p>
            <a:pPr marL="514350" lvl="0" indent="-514350" algn="just">
              <a:buFont typeface="+mj-lt"/>
              <a:buAutoNum type="arabicPeriod"/>
            </a:pPr>
            <a:r>
              <a:rPr lang="en-US" sz="2800" dirty="0">
                <a:solidFill>
                  <a:schemeClr val="tx1"/>
                </a:solidFill>
              </a:rPr>
              <a:t>Patel, C., Patel, A., &amp; Patel, D. (2012). Optical character recognition by open source OCR tool tesseract: A case study. International Journal of Computer Applications, 55(10), 50-56.</a:t>
            </a:r>
          </a:p>
          <a:p>
            <a:pPr marL="514350" lvl="0" indent="-514350" algn="just">
              <a:buFont typeface="+mj-lt"/>
              <a:buAutoNum type="arabicPeriod"/>
            </a:pPr>
            <a:r>
              <a:rPr lang="en-US" sz="2800" dirty="0" err="1">
                <a:solidFill>
                  <a:schemeClr val="tx1"/>
                </a:solidFill>
              </a:rPr>
              <a:t>Isheawy</a:t>
            </a:r>
            <a:r>
              <a:rPr lang="en-US" sz="2800" dirty="0">
                <a:solidFill>
                  <a:schemeClr val="tx1"/>
                </a:solidFill>
              </a:rPr>
              <a:t> ,N.A.M, &amp; Hasan, H. (2015) “Optical Character Recognition (OCR) System.” IOSR Journal of Computer Engineering (IOSR-JCE), e-ISSN (2015) : 2278-0661.</a:t>
            </a:r>
          </a:p>
          <a:p>
            <a:pPr marL="514350" lvl="0" indent="-514350" algn="just">
              <a:buFont typeface="+mj-lt"/>
              <a:buAutoNum type="arabicPeriod"/>
            </a:pPr>
            <a:r>
              <a:rPr lang="en-US" sz="2800" dirty="0">
                <a:solidFill>
                  <a:schemeClr val="tx1"/>
                </a:solidFill>
              </a:rPr>
              <a:t>Singh, S. (2013). Optical character recognition techniques: a survey. Journal of emerging Trends in Computing and information Sciences, 4(6), 545-550.</a:t>
            </a:r>
          </a:p>
          <a:p>
            <a:pPr marL="514350" lvl="0" indent="-514350" algn="just">
              <a:buFont typeface="+mj-lt"/>
              <a:buAutoNum type="arabicPeriod"/>
            </a:pPr>
            <a:r>
              <a:rPr lang="en-US" sz="2800" dirty="0">
                <a:solidFill>
                  <a:schemeClr val="tx1"/>
                </a:solidFill>
              </a:rPr>
              <a:t>Christy, M., Gupta, A., </a:t>
            </a:r>
            <a:r>
              <a:rPr lang="en-US" sz="2800" dirty="0" err="1">
                <a:solidFill>
                  <a:schemeClr val="tx1"/>
                </a:solidFill>
              </a:rPr>
              <a:t>Grumbach</a:t>
            </a:r>
            <a:r>
              <a:rPr lang="en-US" sz="2800" dirty="0">
                <a:solidFill>
                  <a:schemeClr val="tx1"/>
                </a:solidFill>
              </a:rPr>
              <a:t>, E., Mandell, L., </a:t>
            </a:r>
            <a:r>
              <a:rPr lang="en-US" sz="2800" dirty="0" err="1">
                <a:solidFill>
                  <a:schemeClr val="tx1"/>
                </a:solidFill>
              </a:rPr>
              <a:t>Furuta</a:t>
            </a:r>
            <a:r>
              <a:rPr lang="en-US" sz="2800" dirty="0">
                <a:solidFill>
                  <a:schemeClr val="tx1"/>
                </a:solidFill>
              </a:rPr>
              <a:t>, R., &amp; Gutierrez- Osuna, R. (2017). Mass digitization of early modern texts with optical character recognition. Journal on Computing and Cultural Heritage (JOCCH), 11(1), 1-25.</a:t>
            </a:r>
          </a:p>
          <a:p>
            <a:pPr marL="514350" lvl="0" indent="-514350" algn="just">
              <a:buFont typeface="+mj-lt"/>
              <a:buAutoNum type="arabicPeriod"/>
            </a:pPr>
            <a:r>
              <a:rPr lang="en-US" sz="2800" dirty="0">
                <a:solidFill>
                  <a:schemeClr val="tx1"/>
                </a:solidFill>
              </a:rPr>
              <a:t>Rao, D. T. K., </a:t>
            </a:r>
            <a:r>
              <a:rPr lang="en-US" sz="2800" dirty="0" err="1">
                <a:solidFill>
                  <a:schemeClr val="tx1"/>
                </a:solidFill>
              </a:rPr>
              <a:t>Chowdary</a:t>
            </a:r>
            <a:r>
              <a:rPr lang="en-US" sz="2800" dirty="0">
                <a:solidFill>
                  <a:schemeClr val="tx1"/>
                </a:solidFill>
              </a:rPr>
              <a:t>, K. Y., </a:t>
            </a:r>
            <a:r>
              <a:rPr lang="en-US" sz="2800" dirty="0" err="1">
                <a:solidFill>
                  <a:schemeClr val="tx1"/>
                </a:solidFill>
              </a:rPr>
              <a:t>Chowdary</a:t>
            </a:r>
            <a:r>
              <a:rPr lang="en-US" sz="2800" dirty="0">
                <a:solidFill>
                  <a:schemeClr val="tx1"/>
                </a:solidFill>
              </a:rPr>
              <a:t>, I. K., Kumar, K. P., &amp; Ramesh, C. (2006). Optical character recognition from printed text images. International Journal of Scientific Research in Computer Science, Engineering and Information Technology, 5(2), 597-604.</a:t>
            </a:r>
          </a:p>
        </p:txBody>
      </p:sp>
      <p:sp>
        <p:nvSpPr>
          <p:cNvPr id="58"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1409988" y="21609056"/>
            <a:ext cx="8464412" cy="790770"/>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المراجع</a:t>
            </a:r>
            <a:endParaRPr lang="en-US" sz="4800" dirty="0">
              <a:solidFill>
                <a:schemeClr val="bg1"/>
              </a:solidFill>
              <a:latin typeface="Nunito" panose="00000500000000000000" pitchFamily="2" charset="0"/>
            </a:endParaRP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11059</TotalTime>
  <Words>1180</Words>
  <Application>Microsoft Office PowerPoint</Application>
  <PresentationFormat>مخصص</PresentationFormat>
  <Paragraphs>77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Nunito</vt:lpstr>
      <vt:lpstr>var(--font-family-text)</vt:lpstr>
      <vt:lpstr>Office Theme</vt:lpstr>
      <vt:lpstr>عرض تقديمي في PowerPoint</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DELL</cp:lastModifiedBy>
  <cp:revision>85</cp:revision>
  <cp:lastPrinted>2013-02-12T02:21:55Z</cp:lastPrinted>
  <dcterms:created xsi:type="dcterms:W3CDTF">2013-02-10T21:14:48Z</dcterms:created>
  <dcterms:modified xsi:type="dcterms:W3CDTF">2024-05-09T11:40:12Z</dcterms:modified>
</cp:coreProperties>
</file>