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67275" cy="42794238"/>
  <p:notesSz cx="7004050" cy="9290050"/>
  <p:defaultTextStyle>
    <a:defPPr>
      <a:defRPr lang="en-US"/>
    </a:defPPr>
    <a:lvl1pPr marL="0" algn="l" defTabSz="4174556" rtl="0" eaLnBrk="1" latinLnBrk="0" hangingPunct="1">
      <a:defRPr sz="8200" kern="1200">
        <a:solidFill>
          <a:schemeClr val="tx1"/>
        </a:solidFill>
        <a:latin typeface="+mn-lt"/>
        <a:ea typeface="+mn-ea"/>
        <a:cs typeface="+mn-cs"/>
      </a:defRPr>
    </a:lvl1pPr>
    <a:lvl2pPr marL="2087278" algn="l" defTabSz="4174556" rtl="0" eaLnBrk="1" latinLnBrk="0" hangingPunct="1">
      <a:defRPr sz="8200" kern="1200">
        <a:solidFill>
          <a:schemeClr val="tx1"/>
        </a:solidFill>
        <a:latin typeface="+mn-lt"/>
        <a:ea typeface="+mn-ea"/>
        <a:cs typeface="+mn-cs"/>
      </a:defRPr>
    </a:lvl2pPr>
    <a:lvl3pPr marL="4174556" algn="l" defTabSz="4174556" rtl="0" eaLnBrk="1" latinLnBrk="0" hangingPunct="1">
      <a:defRPr sz="8200" kern="1200">
        <a:solidFill>
          <a:schemeClr val="tx1"/>
        </a:solidFill>
        <a:latin typeface="+mn-lt"/>
        <a:ea typeface="+mn-ea"/>
        <a:cs typeface="+mn-cs"/>
      </a:defRPr>
    </a:lvl3pPr>
    <a:lvl4pPr marL="6261834" algn="l" defTabSz="4174556" rtl="0" eaLnBrk="1" latinLnBrk="0" hangingPunct="1">
      <a:defRPr sz="8200" kern="1200">
        <a:solidFill>
          <a:schemeClr val="tx1"/>
        </a:solidFill>
        <a:latin typeface="+mn-lt"/>
        <a:ea typeface="+mn-ea"/>
        <a:cs typeface="+mn-cs"/>
      </a:defRPr>
    </a:lvl4pPr>
    <a:lvl5pPr marL="8349113" algn="l" defTabSz="4174556" rtl="0" eaLnBrk="1" latinLnBrk="0" hangingPunct="1">
      <a:defRPr sz="8200" kern="1200">
        <a:solidFill>
          <a:schemeClr val="tx1"/>
        </a:solidFill>
        <a:latin typeface="+mn-lt"/>
        <a:ea typeface="+mn-ea"/>
        <a:cs typeface="+mn-cs"/>
      </a:defRPr>
    </a:lvl5pPr>
    <a:lvl6pPr marL="10436390" algn="l" defTabSz="4174556" rtl="0" eaLnBrk="1" latinLnBrk="0" hangingPunct="1">
      <a:defRPr sz="8200" kern="1200">
        <a:solidFill>
          <a:schemeClr val="tx1"/>
        </a:solidFill>
        <a:latin typeface="+mn-lt"/>
        <a:ea typeface="+mn-ea"/>
        <a:cs typeface="+mn-cs"/>
      </a:defRPr>
    </a:lvl6pPr>
    <a:lvl7pPr marL="12523668" algn="l" defTabSz="4174556" rtl="0" eaLnBrk="1" latinLnBrk="0" hangingPunct="1">
      <a:defRPr sz="8200" kern="1200">
        <a:solidFill>
          <a:schemeClr val="tx1"/>
        </a:solidFill>
        <a:latin typeface="+mn-lt"/>
        <a:ea typeface="+mn-ea"/>
        <a:cs typeface="+mn-cs"/>
      </a:defRPr>
    </a:lvl7pPr>
    <a:lvl8pPr marL="14610946" algn="l" defTabSz="4174556" rtl="0" eaLnBrk="1" latinLnBrk="0" hangingPunct="1">
      <a:defRPr sz="8200" kern="1200">
        <a:solidFill>
          <a:schemeClr val="tx1"/>
        </a:solidFill>
        <a:latin typeface="+mn-lt"/>
        <a:ea typeface="+mn-ea"/>
        <a:cs typeface="+mn-cs"/>
      </a:defRPr>
    </a:lvl8pPr>
    <a:lvl9pPr marL="16698224" algn="l" defTabSz="4174556"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79">
          <p15:clr>
            <a:srgbClr val="A4A3A4"/>
          </p15:clr>
        </p15:guide>
        <p15:guide id="2" pos="953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12" d="100"/>
          <a:sy n="12" d="100"/>
        </p:scale>
        <p:origin x="1650" y="132"/>
      </p:cViewPr>
      <p:guideLst>
        <p:guide orient="horz" pos="13479"/>
        <p:guide pos="9533"/>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7.5520934928212366E-2"/>
          <c:y val="2.5140099896240643E-2"/>
          <c:w val="0.7800747801744522"/>
          <c:h val="0.9121150812616543"/>
        </c:manualLayout>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341884168"/>
        <c:axId val="340139544"/>
      </c:barChart>
      <c:catAx>
        <c:axId val="341884168"/>
        <c:scaling>
          <c:orientation val="minMax"/>
        </c:scaling>
        <c:delete val="0"/>
        <c:axPos val="b"/>
        <c:numFmt formatCode="General" sourceLinked="0"/>
        <c:majorTickMark val="out"/>
        <c:minorTickMark val="none"/>
        <c:tickLblPos val="nextTo"/>
        <c:crossAx val="340139544"/>
        <c:crosses val="autoZero"/>
        <c:auto val="1"/>
        <c:lblAlgn val="ctr"/>
        <c:lblOffset val="100"/>
        <c:noMultiLvlLbl val="0"/>
      </c:catAx>
      <c:valAx>
        <c:axId val="340139544"/>
        <c:scaling>
          <c:orientation val="minMax"/>
        </c:scaling>
        <c:delete val="0"/>
        <c:axPos val="l"/>
        <c:majorGridlines/>
        <c:numFmt formatCode="General" sourceLinked="1"/>
        <c:majorTickMark val="out"/>
        <c:minorTickMark val="none"/>
        <c:tickLblPos val="nextTo"/>
        <c:crossAx val="341884168"/>
        <c:crosses val="autoZero"/>
        <c:crossBetween val="between"/>
      </c:valAx>
    </c:plotArea>
    <c:legend>
      <c:legendPos val="r"/>
      <c:layout/>
      <c:overlay val="0"/>
    </c:legend>
    <c:plotVisOnly val="1"/>
    <c:dispBlanksAs val="gap"/>
    <c:showDLblsOverMax val="0"/>
  </c:chart>
  <c:txPr>
    <a:bodyPr/>
    <a:lstStyle/>
    <a:p>
      <a:pPr>
        <a:defRPr sz="1800"/>
      </a:pPr>
      <a:endParaRPr lang="ar-SA"/>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29426517"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10" name="Rectangle 9"/>
          <p:cNvSpPr/>
          <p:nvPr userDrawn="1"/>
        </p:nvSpPr>
        <p:spPr>
          <a:xfrm>
            <a:off x="0"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7" name="Rectangle 6"/>
          <p:cNvSpPr/>
          <p:nvPr userDrawn="1"/>
        </p:nvSpPr>
        <p:spPr>
          <a:xfrm>
            <a:off x="0" y="0"/>
            <a:ext cx="30267275" cy="534927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8" name="Rectangle 7"/>
          <p:cNvSpPr/>
          <p:nvPr userDrawn="1"/>
        </p:nvSpPr>
        <p:spPr>
          <a:xfrm>
            <a:off x="0" y="37444959"/>
            <a:ext cx="30267275" cy="534927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9" name="Instructions"/>
          <p:cNvSpPr/>
          <p:nvPr userDrawn="1"/>
        </p:nvSpPr>
        <p:spPr>
          <a:xfrm>
            <a:off x="-12611365" y="0"/>
            <a:ext cx="11770607" cy="427942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7425" tIns="217425" rIns="217425" bIns="21742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82"/>
              </a:spcAft>
            </a:pPr>
            <a:r>
              <a:rPr lang="en-US" sz="8800" dirty="0" smtClean="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82"/>
              </a:spcAft>
            </a:pPr>
            <a:r>
              <a:rPr lang="en-US" sz="6000" dirty="0" smtClean="0">
                <a:solidFill>
                  <a:srgbClr val="7F7F7F"/>
                </a:solidFill>
                <a:latin typeface="Calibri" pitchFamily="34" charset="0"/>
                <a:cs typeface="Calibri" panose="020F0502020204030204" pitchFamily="34" charset="0"/>
              </a:rPr>
              <a:t>This poster template is set up for A0</a:t>
            </a:r>
            <a:r>
              <a:rPr lang="en-US" sz="6000" baseline="0" dirty="0" smtClean="0">
                <a:solidFill>
                  <a:srgbClr val="7F7F7F"/>
                </a:solidFill>
                <a:latin typeface="Calibri" pitchFamily="34" charset="0"/>
                <a:cs typeface="Calibri" panose="020F0502020204030204" pitchFamily="34" charset="0"/>
              </a:rPr>
              <a:t> international paper size of 1189 mm x 841 mm</a:t>
            </a:r>
            <a:r>
              <a:rPr lang="en-US" sz="6000" dirty="0" smtClean="0">
                <a:solidFill>
                  <a:srgbClr val="7F7F7F"/>
                </a:solidFill>
                <a:latin typeface="Calibri" pitchFamily="34" charset="0"/>
                <a:cs typeface="Calibri" panose="020F0502020204030204" pitchFamily="34" charset="0"/>
              </a:rPr>
              <a:t> (46.8” high by 33.1” wide). It can be printed at</a:t>
            </a:r>
            <a:r>
              <a:rPr lang="en-US" sz="6000" baseline="0" dirty="0" smtClean="0">
                <a:solidFill>
                  <a:srgbClr val="7F7F7F"/>
                </a:solidFill>
                <a:latin typeface="Calibri" pitchFamily="34" charset="0"/>
                <a:cs typeface="Calibri" panose="020F0502020204030204" pitchFamily="34" charset="0"/>
              </a:rPr>
              <a:t> 70.6% for an A1 poster of 841 mm x 594 mm.</a:t>
            </a:r>
            <a:endParaRPr lang="en-US" sz="6000" dirty="0" smtClean="0">
              <a:solidFill>
                <a:srgbClr val="7F7F7F"/>
              </a:solidFill>
              <a:latin typeface="Calibri" pitchFamily="34" charset="0"/>
              <a:cs typeface="Calibri" panose="020F0502020204030204" pitchFamily="34" charset="0"/>
            </a:endParaRPr>
          </a:p>
          <a:p>
            <a:pPr lvl="0">
              <a:spcBef>
                <a:spcPts val="0"/>
              </a:spcBef>
              <a:spcAft>
                <a:spcPts val="2282"/>
              </a:spcAft>
            </a:pPr>
            <a:r>
              <a:rPr lang="en-US" sz="8800" dirty="0" smtClean="0">
                <a:solidFill>
                  <a:srgbClr val="7F7F7F"/>
                </a:solidFill>
                <a:latin typeface="Calibri" pitchFamily="34" charset="0"/>
                <a:cs typeface="Calibri" panose="020F0502020204030204" pitchFamily="34" charset="0"/>
              </a:rPr>
              <a:t>Placeholders</a:t>
            </a:r>
            <a:r>
              <a:rPr sz="8800" dirty="0" smtClean="0">
                <a:solidFill>
                  <a:srgbClr val="7F7F7F"/>
                </a:solidFill>
                <a:latin typeface="Calibri" pitchFamily="34" charset="0"/>
                <a:cs typeface="Calibri" panose="020F0502020204030204" pitchFamily="34" charset="0"/>
              </a:rPr>
              <a:t>:</a:t>
            </a:r>
            <a:endParaRPr sz="8800" dirty="0">
              <a:solidFill>
                <a:srgbClr val="7F7F7F"/>
              </a:solidFill>
              <a:latin typeface="Calibri" pitchFamily="34" charset="0"/>
              <a:cs typeface="Calibri" panose="020F0502020204030204" pitchFamily="34" charset="0"/>
            </a:endParaRPr>
          </a:p>
          <a:p>
            <a:pPr lvl="0">
              <a:spcBef>
                <a:spcPts val="0"/>
              </a:spcBef>
              <a:spcAft>
                <a:spcPts val="2282"/>
              </a:spcAft>
            </a:pPr>
            <a:r>
              <a:rPr sz="6000" dirty="0">
                <a:solidFill>
                  <a:srgbClr val="7F7F7F"/>
                </a:solidFill>
                <a:latin typeface="Calibri" pitchFamily="34" charset="0"/>
                <a:cs typeface="Calibri" panose="020F0502020204030204" pitchFamily="34" charset="0"/>
              </a:rPr>
              <a:t>The </a:t>
            </a:r>
            <a:r>
              <a:rPr lang="en-US" sz="6000" dirty="0" smtClean="0">
                <a:solidFill>
                  <a:srgbClr val="7F7F7F"/>
                </a:solidFill>
                <a:latin typeface="Calibri" pitchFamily="34" charset="0"/>
                <a:cs typeface="Calibri" panose="020F0502020204030204" pitchFamily="34" charset="0"/>
              </a:rPr>
              <a:t>various elements included</a:t>
            </a:r>
            <a:r>
              <a:rPr sz="6000" dirty="0" smtClean="0">
                <a:solidFill>
                  <a:srgbClr val="7F7F7F"/>
                </a:solidFill>
                <a:latin typeface="Calibri" pitchFamily="34" charset="0"/>
                <a:cs typeface="Calibri" panose="020F0502020204030204" pitchFamily="34" charset="0"/>
              </a:rPr>
              <a:t> </a:t>
            </a:r>
            <a:r>
              <a:rPr sz="6000" dirty="0">
                <a:solidFill>
                  <a:srgbClr val="7F7F7F"/>
                </a:solidFill>
                <a:latin typeface="Calibri" pitchFamily="34" charset="0"/>
                <a:cs typeface="Calibri" panose="020F0502020204030204" pitchFamily="34" charset="0"/>
              </a:rPr>
              <a:t>in this </a:t>
            </a:r>
            <a:r>
              <a:rPr lang="en-US" sz="6000" dirty="0" smtClean="0">
                <a:solidFill>
                  <a:srgbClr val="7F7F7F"/>
                </a:solidFill>
                <a:latin typeface="Calibri" pitchFamily="34" charset="0"/>
                <a:cs typeface="Calibri" panose="020F0502020204030204" pitchFamily="34" charset="0"/>
              </a:rPr>
              <a:t>poster are ones</a:t>
            </a:r>
            <a:r>
              <a:rPr lang="en-US" sz="6000" baseline="0" dirty="0" smtClean="0">
                <a:solidFill>
                  <a:srgbClr val="7F7F7F"/>
                </a:solidFill>
                <a:latin typeface="Calibri" pitchFamily="34" charset="0"/>
                <a:cs typeface="Calibri" panose="020F0502020204030204" pitchFamily="34" charset="0"/>
              </a:rPr>
              <a:t> we often see in medical, research, and scientific posters.</a:t>
            </a:r>
            <a:r>
              <a:rPr sz="6000" dirty="0" smtClean="0">
                <a:solidFill>
                  <a:srgbClr val="7F7F7F"/>
                </a:solidFill>
                <a:latin typeface="Calibri" pitchFamily="34" charset="0"/>
                <a:cs typeface="Calibri" panose="020F0502020204030204" pitchFamily="34" charset="0"/>
              </a:rPr>
              <a:t> </a:t>
            </a:r>
            <a:r>
              <a:rPr lang="en-US" sz="6000" dirty="0" smtClean="0">
                <a:solidFill>
                  <a:srgbClr val="7F7F7F"/>
                </a:solidFill>
                <a:latin typeface="Calibri" pitchFamily="34" charset="0"/>
                <a:cs typeface="Calibri" panose="020F0502020204030204" pitchFamily="34" charset="0"/>
              </a:rPr>
              <a:t>Feel</a:t>
            </a:r>
            <a:r>
              <a:rPr lang="en-US" sz="60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82"/>
              </a:spcAft>
            </a:pPr>
            <a:r>
              <a:rPr lang="en-US" sz="8800" dirty="0" smtClean="0">
                <a:solidFill>
                  <a:srgbClr val="7F7F7F"/>
                </a:solidFill>
                <a:latin typeface="Calibri" pitchFamily="34" charset="0"/>
                <a:cs typeface="Calibri" panose="020F0502020204030204" pitchFamily="34" charset="0"/>
              </a:rPr>
              <a:t>Image</a:t>
            </a:r>
            <a:r>
              <a:rPr lang="en-US" sz="8800" baseline="0" dirty="0" smtClean="0">
                <a:solidFill>
                  <a:srgbClr val="7F7F7F"/>
                </a:solidFill>
                <a:latin typeface="Calibri" pitchFamily="34" charset="0"/>
                <a:cs typeface="Calibri" panose="020F0502020204030204" pitchFamily="34" charset="0"/>
              </a:rPr>
              <a:t> Quality</a:t>
            </a:r>
            <a:r>
              <a:rPr lang="en-US" sz="8800" dirty="0" smtClean="0">
                <a:solidFill>
                  <a:srgbClr val="7F7F7F"/>
                </a:solidFill>
                <a:latin typeface="Calibri" pitchFamily="34" charset="0"/>
                <a:cs typeface="Calibri" panose="020F0502020204030204" pitchFamily="34" charset="0"/>
              </a:rPr>
              <a:t>:</a:t>
            </a:r>
          </a:p>
          <a:p>
            <a:pPr lvl="0">
              <a:spcBef>
                <a:spcPts val="0"/>
              </a:spcBef>
              <a:spcAft>
                <a:spcPts val="2282"/>
              </a:spcAft>
            </a:pPr>
            <a:r>
              <a:rPr lang="en-US" sz="60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smtClean="0">
                <a:solidFill>
                  <a:srgbClr val="7F7F7F"/>
                </a:solidFill>
                <a:latin typeface="Calibri" pitchFamily="34" charset="0"/>
                <a:cs typeface="Calibri" panose="020F0502020204030204" pitchFamily="34" charset="0"/>
              </a:rPr>
              <a:t>Insert, Picture</a:t>
            </a:r>
            <a:r>
              <a:rPr lang="en-US" sz="60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smtClean="0">
                <a:solidFill>
                  <a:srgbClr val="7F7F7F"/>
                </a:solidFill>
                <a:latin typeface="Calibri" pitchFamily="34" charset="0"/>
                <a:cs typeface="Calibri" panose="020F0502020204030204" pitchFamily="34" charset="0"/>
              </a:rPr>
              <a:t>150-200 pixels per inch in their final printed size</a:t>
            </a:r>
            <a:r>
              <a:rPr lang="en-US" sz="6000" dirty="0" smtClean="0">
                <a:solidFill>
                  <a:srgbClr val="7F7F7F"/>
                </a:solidFill>
                <a:latin typeface="Calibri" pitchFamily="34" charset="0"/>
                <a:cs typeface="Calibri" panose="020F0502020204030204" pitchFamily="34" charset="0"/>
              </a:rPr>
              <a:t>. For instance, a 1600 x 1200 pixel</a:t>
            </a:r>
            <a:r>
              <a:rPr lang="en-US" sz="6000" baseline="0" dirty="0" smtClean="0">
                <a:solidFill>
                  <a:srgbClr val="7F7F7F"/>
                </a:solidFill>
                <a:latin typeface="Calibri" pitchFamily="34" charset="0"/>
                <a:cs typeface="Calibri" panose="020F0502020204030204" pitchFamily="34" charset="0"/>
              </a:rPr>
              <a:t> photo will usually look fine up to </a:t>
            </a:r>
            <a:r>
              <a:rPr lang="en-US" sz="60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282"/>
              </a:spcAft>
            </a:pPr>
            <a:r>
              <a:rPr lang="en-US" sz="60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82"/>
              </a:spcAft>
            </a:pPr>
            <a:r>
              <a:rPr lang="en-US" sz="60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82"/>
              </a:spcAft>
            </a:pPr>
            <a:r>
              <a:rPr lang="en-US" sz="4400" dirty="0" smtClean="0">
                <a:solidFill>
                  <a:srgbClr val="7F7F7F"/>
                </a:solidFill>
                <a:latin typeface="Calibri" pitchFamily="34" charset="0"/>
                <a:cs typeface="Calibri" panose="020F0502020204030204" pitchFamily="34" charset="0"/>
              </a:rPr>
              <a:t/>
            </a:r>
            <a:br>
              <a:rPr lang="en-US" sz="4400" dirty="0" smtClean="0">
                <a:solidFill>
                  <a:srgbClr val="7F7F7F"/>
                </a:solidFill>
                <a:latin typeface="Calibri" pitchFamily="34" charset="0"/>
                <a:cs typeface="Calibri" panose="020F0502020204030204" pitchFamily="34" charset="0"/>
              </a:rPr>
            </a:br>
            <a:r>
              <a:rPr lang="en-US" sz="4400" dirty="0" smtClean="0">
                <a:solidFill>
                  <a:srgbClr val="7F7F7F"/>
                </a:solidFill>
                <a:latin typeface="Calibri" pitchFamily="34" charset="0"/>
                <a:cs typeface="Calibri" panose="020F0502020204030204" pitchFamily="34" charset="0"/>
              </a:rPr>
              <a:t>[This sidebar area does not print.]</a:t>
            </a:r>
          </a:p>
        </p:txBody>
      </p:sp>
      <p:grpSp>
        <p:nvGrpSpPr>
          <p:cNvPr id="2" name="Group 1"/>
          <p:cNvGrpSpPr/>
          <p:nvPr userDrawn="1"/>
        </p:nvGrpSpPr>
        <p:grpSpPr>
          <a:xfrm>
            <a:off x="31108033" y="0"/>
            <a:ext cx="11770607" cy="42794238"/>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82"/>
                </a:spcAft>
              </a:pPr>
              <a:r>
                <a:rPr lang="en-US" sz="8800" dirty="0" smtClean="0">
                  <a:solidFill>
                    <a:schemeClr val="bg1">
                      <a:lumMod val="50000"/>
                    </a:schemeClr>
                  </a:solidFill>
                  <a:latin typeface="Calibri" pitchFamily="34" charset="0"/>
                  <a:cs typeface="Calibri" panose="020F0502020204030204" pitchFamily="34" charset="0"/>
                </a:rPr>
                <a:t>Change</a:t>
              </a:r>
              <a:r>
                <a:rPr lang="en-US" sz="8800" baseline="0" dirty="0" smtClean="0">
                  <a:solidFill>
                    <a:schemeClr val="bg1">
                      <a:lumMod val="50000"/>
                    </a:schemeClr>
                  </a:solidFill>
                  <a:latin typeface="Calibri" pitchFamily="34" charset="0"/>
                  <a:cs typeface="Calibri" panose="020F0502020204030204" pitchFamily="34" charset="0"/>
                </a:rPr>
                <a:t> Color Theme</a:t>
              </a:r>
              <a:r>
                <a:rPr lang="en-US" sz="8800" dirty="0" smtClean="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r>
                <a:rPr lang="en-US" sz="60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82"/>
                </a:spcAft>
              </a:pPr>
              <a:r>
                <a:rPr lang="en-US" sz="60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smtClean="0">
                  <a:solidFill>
                    <a:schemeClr val="bg1">
                      <a:lumMod val="50000"/>
                    </a:schemeClr>
                  </a:solidFill>
                  <a:latin typeface="Calibri" pitchFamily="34" charset="0"/>
                  <a:cs typeface="Calibri" panose="020F0502020204030204" pitchFamily="34" charset="0"/>
                </a:rPr>
                <a:t>Design</a:t>
              </a:r>
              <a:r>
                <a:rPr lang="en-US" sz="6000" baseline="0" dirty="0" smtClean="0">
                  <a:solidFill>
                    <a:schemeClr val="bg1">
                      <a:lumMod val="50000"/>
                    </a:schemeClr>
                  </a:solidFill>
                  <a:latin typeface="Calibri" pitchFamily="34" charset="0"/>
                  <a:cs typeface="Calibri" panose="020F0502020204030204" pitchFamily="34" charset="0"/>
                </a:rPr>
                <a:t> tab, then select the </a:t>
              </a:r>
              <a:r>
                <a:rPr lang="en-US" sz="6000" b="1" baseline="0" dirty="0" smtClean="0">
                  <a:solidFill>
                    <a:schemeClr val="bg1">
                      <a:lumMod val="50000"/>
                    </a:schemeClr>
                  </a:solidFill>
                  <a:latin typeface="Calibri" pitchFamily="34" charset="0"/>
                  <a:cs typeface="Calibri" panose="020F0502020204030204" pitchFamily="34" charset="0"/>
                </a:rPr>
                <a:t>Colors</a:t>
              </a:r>
              <a:r>
                <a:rPr lang="en-US" sz="60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r>
                <a:rPr lang="en-US" sz="60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82"/>
                </a:spcAft>
              </a:pPr>
              <a:r>
                <a:rPr lang="en-US" sz="88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82"/>
                </a:spcAft>
              </a:pPr>
              <a:r>
                <a:rPr lang="en-US" sz="6000" dirty="0" smtClean="0">
                  <a:solidFill>
                    <a:schemeClr val="bg1">
                      <a:lumMod val="50000"/>
                    </a:schemeClr>
                  </a:solidFill>
                  <a:latin typeface="Calibri" pitchFamily="34" charset="0"/>
                  <a:cs typeface="Calibri" panose="020F0502020204030204" pitchFamily="34" charset="0"/>
                </a:rPr>
                <a:t>Once your poster file is ready, visit</a:t>
              </a:r>
              <a:r>
                <a:rPr lang="en-US" sz="6000" baseline="0" dirty="0" smtClean="0">
                  <a:solidFill>
                    <a:schemeClr val="bg1">
                      <a:lumMod val="50000"/>
                    </a:schemeClr>
                  </a:solidFill>
                  <a:latin typeface="Calibri" pitchFamily="34" charset="0"/>
                  <a:cs typeface="Calibri" panose="020F0502020204030204" pitchFamily="34" charset="0"/>
                </a:rPr>
                <a:t> </a:t>
              </a:r>
              <a:r>
                <a:rPr lang="en-US" sz="6000" b="1" baseline="0" dirty="0" smtClean="0">
                  <a:solidFill>
                    <a:schemeClr val="bg1">
                      <a:lumMod val="50000"/>
                    </a:schemeClr>
                  </a:solidFill>
                  <a:latin typeface="Calibri" pitchFamily="34" charset="0"/>
                  <a:cs typeface="Calibri" panose="020F0502020204030204" pitchFamily="34" charset="0"/>
                </a:rPr>
                <a:t>www.genigraphics.com</a:t>
              </a:r>
              <a:r>
                <a:rPr lang="en-US" sz="60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delivery as fast as next business day within the US and Canada. </a:t>
              </a:r>
            </a:p>
            <a:p>
              <a:pPr lvl="0">
                <a:spcBef>
                  <a:spcPts val="0"/>
                </a:spcBef>
                <a:spcAft>
                  <a:spcPts val="2282"/>
                </a:spcAft>
              </a:pPr>
              <a:r>
                <a:rPr lang="en-US" sz="60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smtClean="0">
                  <a:solidFill>
                    <a:schemeClr val="bg1">
                      <a:lumMod val="50000"/>
                    </a:schemeClr>
                  </a:solidFill>
                  <a:latin typeface="Calibri" pitchFamily="34" charset="0"/>
                  <a:cs typeface="Calibri" panose="020F0502020204030204" pitchFamily="34" charset="0"/>
                </a:rPr>
                <a:t>US and Canada:  1-800-790-4001</a:t>
              </a:r>
            </a:p>
            <a:p>
              <a:pPr lvl="0" algn="ctr">
                <a:spcBef>
                  <a:spcPts val="0"/>
                </a:spcBef>
                <a:spcAft>
                  <a:spcPts val="0"/>
                </a:spcAft>
              </a:pPr>
              <a:r>
                <a:rPr lang="en-US" sz="6000" baseline="0" dirty="0" smtClean="0">
                  <a:solidFill>
                    <a:schemeClr val="bg1">
                      <a:lumMod val="50000"/>
                    </a:schemeClr>
                  </a:solidFill>
                  <a:latin typeface="Calibri" pitchFamily="34" charset="0"/>
                  <a:cs typeface="Calibri" panose="020F0502020204030204" pitchFamily="34" charset="0"/>
                </a:rPr>
                <a:t>International: +(1) 913-441-1410</a:t>
              </a:r>
              <a:br>
                <a:rPr lang="en-US" sz="6000" baseline="0" dirty="0" smtClean="0">
                  <a:solidFill>
                    <a:schemeClr val="bg1">
                      <a:lumMod val="50000"/>
                    </a:schemeClr>
                  </a:solidFill>
                  <a:latin typeface="Calibri" pitchFamily="34" charset="0"/>
                  <a:cs typeface="Calibri" panose="020F0502020204030204" pitchFamily="34" charset="0"/>
                </a:rPr>
              </a:br>
              <a:r>
                <a:rPr lang="en-US" sz="60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400" dirty="0" smtClean="0">
                  <a:solidFill>
                    <a:schemeClr val="bg1">
                      <a:lumMod val="50000"/>
                    </a:schemeClr>
                  </a:solidFill>
                  <a:latin typeface="Calibri" pitchFamily="34" charset="0"/>
                  <a:cs typeface="Calibri" panose="020F0502020204030204" pitchFamily="34" charset="0"/>
                </a:rPr>
                <a:t/>
              </a:r>
              <a:br>
                <a:rPr lang="en-US" sz="4400" dirty="0" smtClean="0">
                  <a:solidFill>
                    <a:schemeClr val="bg1">
                      <a:lumMod val="50000"/>
                    </a:schemeClr>
                  </a:solidFill>
                  <a:latin typeface="Calibri" pitchFamily="34" charset="0"/>
                  <a:cs typeface="Calibri" panose="020F0502020204030204" pitchFamily="34" charset="0"/>
                </a:rPr>
              </a:br>
              <a:r>
                <a:rPr lang="en-US" sz="44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8425085"/>
              <a:ext cx="11904515" cy="10246926"/>
            </a:xfrm>
            <a:prstGeom prst="rect">
              <a:avLst/>
            </a:prstGeom>
          </p:spPr>
        </p:pic>
      </p:gr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11037" y="42504519"/>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5/13/2025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364" y="1713754"/>
            <a:ext cx="27240548" cy="7132373"/>
          </a:xfrm>
          <a:prstGeom prst="rect">
            <a:avLst/>
          </a:prstGeom>
        </p:spPr>
        <p:txBody>
          <a:bodyPr vert="horz" lIns="417456" tIns="208727" rIns="417456" bIns="208727"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513364" y="9985326"/>
            <a:ext cx="27240548" cy="28242219"/>
          </a:xfrm>
          <a:prstGeom prst="rect">
            <a:avLst/>
          </a:prstGeom>
        </p:spPr>
        <p:txBody>
          <a:bodyPr vert="horz" lIns="417456" tIns="208727" rIns="417456" bIns="208727"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513364" y="39663922"/>
            <a:ext cx="7062364" cy="2278397"/>
          </a:xfrm>
          <a:prstGeom prst="rect">
            <a:avLst/>
          </a:prstGeom>
        </p:spPr>
        <p:txBody>
          <a:bodyPr vert="horz" lIns="417456" tIns="208727" rIns="417456" bIns="208727" rtlCol="0" anchor="ctr"/>
          <a:lstStyle>
            <a:lvl1pPr algn="l">
              <a:defRPr sz="5500">
                <a:solidFill>
                  <a:schemeClr val="tx1">
                    <a:tint val="75000"/>
                  </a:schemeClr>
                </a:solidFill>
              </a:defRPr>
            </a:lvl1pPr>
          </a:lstStyle>
          <a:p>
            <a:fld id="{985D6BDF-9D0E-4E2B-85B8-D8F4790360C9}" type="datetimeFigureOut">
              <a:rPr lang="en-US" smtClean="0"/>
              <a:t>5/13/2025</a:t>
            </a:fld>
            <a:endParaRPr lang="en-US" dirty="0"/>
          </a:p>
        </p:txBody>
      </p:sp>
      <p:sp>
        <p:nvSpPr>
          <p:cNvPr id="5" name="Footer Placeholder 4"/>
          <p:cNvSpPr>
            <a:spLocks noGrp="1"/>
          </p:cNvSpPr>
          <p:nvPr>
            <p:ph type="ftr" sz="quarter" idx="3"/>
          </p:nvPr>
        </p:nvSpPr>
        <p:spPr>
          <a:xfrm>
            <a:off x="10341319" y="39663922"/>
            <a:ext cx="9584637" cy="2278397"/>
          </a:xfrm>
          <a:prstGeom prst="rect">
            <a:avLst/>
          </a:prstGeom>
        </p:spPr>
        <p:txBody>
          <a:bodyPr vert="horz" lIns="417456" tIns="208727" rIns="417456" bIns="208727" rtlCol="0" anchor="ctr"/>
          <a:lstStyle>
            <a:lvl1pPr algn="ctr">
              <a:defRPr sz="55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1691547" y="39663922"/>
            <a:ext cx="7062364" cy="2278397"/>
          </a:xfrm>
          <a:prstGeom prst="rect">
            <a:avLst/>
          </a:prstGeom>
        </p:spPr>
        <p:txBody>
          <a:bodyPr vert="horz" lIns="417456" tIns="208727" rIns="417456" bIns="208727" rtlCol="0" anchor="ctr"/>
          <a:lstStyle>
            <a:lvl1pPr algn="r">
              <a:defRPr sz="55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4174556" rtl="0" eaLnBrk="1" latinLnBrk="0" hangingPunct="1">
        <a:spcBef>
          <a:spcPct val="0"/>
        </a:spcBef>
        <a:buNone/>
        <a:defRPr sz="7600" kern="1200">
          <a:solidFill>
            <a:schemeClr val="tx1"/>
          </a:solidFill>
          <a:latin typeface="+mj-lt"/>
          <a:ea typeface="+mj-ea"/>
          <a:cs typeface="+mj-cs"/>
        </a:defRPr>
      </a:lvl1pPr>
    </p:titleStyle>
    <p:bodyStyle>
      <a:lvl1pPr marL="434850"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869699"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2pPr>
      <a:lvl3pPr marL="1304549"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3pPr>
      <a:lvl4pPr marL="1739398"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4pPr>
      <a:lvl5pPr marL="2174248"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5pPr>
      <a:lvl6pPr marL="11480029"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67307"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54585"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1863"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n-US"/>
      </a:defPPr>
      <a:lvl1pPr marL="0" algn="l" defTabSz="4174556" rtl="0" eaLnBrk="1" latinLnBrk="0" hangingPunct="1">
        <a:defRPr sz="8200" kern="1200">
          <a:solidFill>
            <a:schemeClr val="tx1"/>
          </a:solidFill>
          <a:latin typeface="+mn-lt"/>
          <a:ea typeface="+mn-ea"/>
          <a:cs typeface="+mn-cs"/>
        </a:defRPr>
      </a:lvl1pPr>
      <a:lvl2pPr marL="2087278" algn="l" defTabSz="4174556" rtl="0" eaLnBrk="1" latinLnBrk="0" hangingPunct="1">
        <a:defRPr sz="8200" kern="1200">
          <a:solidFill>
            <a:schemeClr val="tx1"/>
          </a:solidFill>
          <a:latin typeface="+mn-lt"/>
          <a:ea typeface="+mn-ea"/>
          <a:cs typeface="+mn-cs"/>
        </a:defRPr>
      </a:lvl2pPr>
      <a:lvl3pPr marL="4174556" algn="l" defTabSz="4174556" rtl="0" eaLnBrk="1" latinLnBrk="0" hangingPunct="1">
        <a:defRPr sz="8200" kern="1200">
          <a:solidFill>
            <a:schemeClr val="tx1"/>
          </a:solidFill>
          <a:latin typeface="+mn-lt"/>
          <a:ea typeface="+mn-ea"/>
          <a:cs typeface="+mn-cs"/>
        </a:defRPr>
      </a:lvl3pPr>
      <a:lvl4pPr marL="6261834" algn="l" defTabSz="4174556" rtl="0" eaLnBrk="1" latinLnBrk="0" hangingPunct="1">
        <a:defRPr sz="8200" kern="1200">
          <a:solidFill>
            <a:schemeClr val="tx1"/>
          </a:solidFill>
          <a:latin typeface="+mn-lt"/>
          <a:ea typeface="+mn-ea"/>
          <a:cs typeface="+mn-cs"/>
        </a:defRPr>
      </a:lvl4pPr>
      <a:lvl5pPr marL="8349113" algn="l" defTabSz="4174556" rtl="0" eaLnBrk="1" latinLnBrk="0" hangingPunct="1">
        <a:defRPr sz="8200" kern="1200">
          <a:solidFill>
            <a:schemeClr val="tx1"/>
          </a:solidFill>
          <a:latin typeface="+mn-lt"/>
          <a:ea typeface="+mn-ea"/>
          <a:cs typeface="+mn-cs"/>
        </a:defRPr>
      </a:lvl5pPr>
      <a:lvl6pPr marL="10436390" algn="l" defTabSz="4174556" rtl="0" eaLnBrk="1" latinLnBrk="0" hangingPunct="1">
        <a:defRPr sz="8200" kern="1200">
          <a:solidFill>
            <a:schemeClr val="tx1"/>
          </a:solidFill>
          <a:latin typeface="+mn-lt"/>
          <a:ea typeface="+mn-ea"/>
          <a:cs typeface="+mn-cs"/>
        </a:defRPr>
      </a:lvl6pPr>
      <a:lvl7pPr marL="12523668" algn="l" defTabSz="4174556" rtl="0" eaLnBrk="1" latinLnBrk="0" hangingPunct="1">
        <a:defRPr sz="8200" kern="1200">
          <a:solidFill>
            <a:schemeClr val="tx1"/>
          </a:solidFill>
          <a:latin typeface="+mn-lt"/>
          <a:ea typeface="+mn-ea"/>
          <a:cs typeface="+mn-cs"/>
        </a:defRPr>
      </a:lvl7pPr>
      <a:lvl8pPr marL="14610946" algn="l" defTabSz="4174556" rtl="0" eaLnBrk="1" latinLnBrk="0" hangingPunct="1">
        <a:defRPr sz="8200" kern="1200">
          <a:solidFill>
            <a:schemeClr val="tx1"/>
          </a:solidFill>
          <a:latin typeface="+mn-lt"/>
          <a:ea typeface="+mn-ea"/>
          <a:cs typeface="+mn-cs"/>
        </a:defRPr>
      </a:lvl8pPr>
      <a:lvl9pPr marL="16698224" algn="l" defTabSz="4174556"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4570801" y="668965"/>
            <a:ext cx="21117102" cy="2047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434850" rIns="173940" bIns="43485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lvl="0" algn="ctr" defTabSz="914400" eaLnBrk="1" fontAlgn="base" hangingPunct="1">
              <a:spcBef>
                <a:spcPct val="0"/>
              </a:spcBef>
              <a:spcAft>
                <a:spcPct val="0"/>
              </a:spcAft>
            </a:pPr>
            <a:r>
              <a:rPr lang="ar-LY" sz="7600" b="1" dirty="0">
                <a:solidFill>
                  <a:prstClr val="white"/>
                </a:solidFill>
                <a:latin typeface="Calibri" pitchFamily="34" charset="0"/>
              </a:rPr>
              <a:t>قالب بوستر : استبدل هذا النص بالعنوان الخاص بك</a:t>
            </a:r>
            <a:endParaRPr lang="en-US" sz="7600" b="1" dirty="0">
              <a:solidFill>
                <a:prstClr val="white"/>
              </a:solidFill>
              <a:latin typeface="Calibri" pitchFamily="34" charset="0"/>
            </a:endParaRPr>
          </a:p>
        </p:txBody>
      </p:sp>
      <p:sp>
        <p:nvSpPr>
          <p:cNvPr id="5" name="Text Box 123"/>
          <p:cNvSpPr txBox="1">
            <a:spLocks noChangeArrowheads="1"/>
          </p:cNvSpPr>
          <p:nvPr/>
        </p:nvSpPr>
        <p:spPr bwMode="auto">
          <a:xfrm>
            <a:off x="4570801" y="2875034"/>
            <a:ext cx="21117102" cy="2312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173940" rIns="173940" bIns="17394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lvl="0" algn="ctr" defTabSz="914400" rtl="1" eaLnBrk="1" fontAlgn="base" hangingPunct="1">
              <a:spcBef>
                <a:spcPct val="0"/>
              </a:spcBef>
              <a:spcAft>
                <a:spcPct val="0"/>
              </a:spcAft>
              <a:defRPr/>
            </a:pPr>
            <a:r>
              <a:rPr lang="ar-SA" sz="4000" b="1" dirty="0">
                <a:solidFill>
                  <a:prstClr val="white"/>
                </a:solidFill>
                <a:latin typeface="Arial"/>
                <a:cs typeface="Arial"/>
              </a:rPr>
              <a:t>*</a:t>
            </a:r>
            <a:r>
              <a:rPr lang="ar-LY" sz="4000" b="1" dirty="0">
                <a:solidFill>
                  <a:prstClr val="white"/>
                </a:solidFill>
                <a:latin typeface="Arial"/>
                <a:cs typeface="Arial"/>
              </a:rPr>
              <a:t>الاسم </a:t>
            </a:r>
            <a:r>
              <a:rPr lang="en-US" sz="4000" b="1" baseline="30000" dirty="0">
                <a:solidFill>
                  <a:prstClr val="white"/>
                </a:solidFill>
                <a:latin typeface="Arial"/>
                <a:cs typeface="Arial"/>
              </a:rPr>
              <a:t>1</a:t>
            </a:r>
            <a:r>
              <a:rPr lang="ar-SA" sz="4000" b="1" dirty="0">
                <a:solidFill>
                  <a:prstClr val="white"/>
                </a:solidFill>
                <a:latin typeface="Arial"/>
                <a:cs typeface="Arial"/>
              </a:rPr>
              <a:t> </a:t>
            </a:r>
            <a:r>
              <a:rPr lang="ar-LY" sz="4000" b="1" dirty="0">
                <a:solidFill>
                  <a:prstClr val="white"/>
                </a:solidFill>
                <a:latin typeface="Arial"/>
                <a:cs typeface="Arial"/>
              </a:rPr>
              <a:t>1 </a:t>
            </a:r>
            <a:r>
              <a:rPr lang="ar-SA" sz="4000" b="1" dirty="0">
                <a:solidFill>
                  <a:prstClr val="white"/>
                </a:solidFill>
                <a:latin typeface="Arial"/>
                <a:cs typeface="Arial"/>
              </a:rPr>
              <a:t>و </a:t>
            </a:r>
            <a:r>
              <a:rPr lang="ar-LY" sz="4000" b="1" dirty="0">
                <a:solidFill>
                  <a:prstClr val="white"/>
                </a:solidFill>
                <a:latin typeface="Arial"/>
                <a:cs typeface="Arial"/>
              </a:rPr>
              <a:t>الاسم 2</a:t>
            </a:r>
            <a:r>
              <a:rPr lang="ar-SA" sz="4000" b="1" dirty="0">
                <a:solidFill>
                  <a:prstClr val="white"/>
                </a:solidFill>
                <a:latin typeface="Arial"/>
                <a:cs typeface="Arial"/>
              </a:rPr>
              <a:t>و </a:t>
            </a:r>
            <a:r>
              <a:rPr lang="ar-LY" sz="4000" b="1" dirty="0">
                <a:solidFill>
                  <a:prstClr val="white"/>
                </a:solidFill>
                <a:latin typeface="Arial"/>
                <a:cs typeface="Arial"/>
              </a:rPr>
              <a:t>الاسم 3 </a:t>
            </a:r>
          </a:p>
          <a:p>
            <a:pPr lvl="0" algn="ctr" defTabSz="914400" rtl="1" eaLnBrk="1" fontAlgn="base" hangingPunct="1">
              <a:spcBef>
                <a:spcPct val="0"/>
              </a:spcBef>
              <a:spcAft>
                <a:spcPct val="0"/>
              </a:spcAft>
              <a:defRPr/>
            </a:pPr>
            <a:r>
              <a:rPr lang="ar-SA" sz="4000" b="1" dirty="0" smtClean="0">
                <a:solidFill>
                  <a:prstClr val="white"/>
                </a:solidFill>
                <a:latin typeface="Arial"/>
                <a:cs typeface="Arial"/>
              </a:rPr>
              <a:t>قسم  </a:t>
            </a:r>
            <a:r>
              <a:rPr lang="ar-SA" sz="4000" b="1" dirty="0">
                <a:solidFill>
                  <a:prstClr val="white"/>
                </a:solidFill>
                <a:latin typeface="Arial"/>
                <a:cs typeface="Arial"/>
              </a:rPr>
              <a:t>- كلية ا - جامعة سبها- ليبيا، </a:t>
            </a:r>
            <a:r>
              <a:rPr lang="en-US" sz="4000" b="1" dirty="0" smtClean="0">
                <a:solidFill>
                  <a:prstClr val="white"/>
                </a:solidFill>
                <a:latin typeface="Arial"/>
                <a:cs typeface="Arial"/>
              </a:rPr>
              <a:t> </a:t>
            </a:r>
            <a:r>
              <a:rPr lang="ar-SA" sz="4000" b="1" dirty="0" smtClean="0">
                <a:solidFill>
                  <a:prstClr val="white"/>
                </a:solidFill>
                <a:latin typeface="Arial"/>
                <a:cs typeface="Arial"/>
              </a:rPr>
              <a:t>2قسم</a:t>
            </a:r>
            <a:r>
              <a:rPr lang="ar-SA" sz="4000" b="1" dirty="0">
                <a:solidFill>
                  <a:prstClr val="white"/>
                </a:solidFill>
                <a:latin typeface="Arial"/>
                <a:cs typeface="Arial"/>
              </a:rPr>
              <a:t>– كلية– جامعة  – </a:t>
            </a:r>
            <a:r>
              <a:rPr lang="ar-LY" sz="4000" b="1" dirty="0">
                <a:solidFill>
                  <a:prstClr val="white"/>
                </a:solidFill>
                <a:latin typeface="Arial"/>
                <a:cs typeface="Arial"/>
              </a:rPr>
              <a:t>دول</a:t>
            </a:r>
            <a:endParaRPr lang="ar-SA" sz="4000" b="1" dirty="0">
              <a:solidFill>
                <a:prstClr val="white"/>
              </a:solidFill>
              <a:latin typeface="Arial"/>
              <a:cs typeface="Arial"/>
            </a:endParaRPr>
          </a:p>
          <a:p>
            <a:pPr lvl="0" algn="ctr" defTabSz="914400" rtl="1" eaLnBrk="1" fontAlgn="base" hangingPunct="1">
              <a:spcBef>
                <a:spcPct val="0"/>
              </a:spcBef>
              <a:spcAft>
                <a:spcPct val="0"/>
              </a:spcAft>
            </a:pPr>
            <a:r>
              <a:rPr lang="ar-SA" sz="4000" b="1" dirty="0">
                <a:solidFill>
                  <a:prstClr val="white"/>
                </a:solidFill>
                <a:latin typeface="Arial"/>
                <a:cs typeface="Arial"/>
              </a:rPr>
              <a:t>3قسم– كلية - جامعة  – </a:t>
            </a:r>
            <a:r>
              <a:rPr lang="ar-LY" sz="4000" b="1" dirty="0">
                <a:solidFill>
                  <a:prstClr val="white"/>
                </a:solidFill>
                <a:latin typeface="Arial"/>
                <a:cs typeface="Arial"/>
              </a:rPr>
              <a:t>دولة</a:t>
            </a:r>
            <a:endParaRPr lang="ar-SA" sz="4000" b="1" dirty="0">
              <a:solidFill>
                <a:prstClr val="white"/>
              </a:solidFill>
              <a:latin typeface="Arial"/>
              <a:cs typeface="Arial"/>
            </a:endParaRPr>
          </a:p>
          <a:p>
            <a:pPr lvl="0" algn="ctr" defTabSz="914400" rtl="1" eaLnBrk="1" fontAlgn="base" hangingPunct="1">
              <a:spcBef>
                <a:spcPct val="0"/>
              </a:spcBef>
              <a:spcAft>
                <a:spcPct val="0"/>
              </a:spcAft>
            </a:pPr>
            <a:r>
              <a:rPr lang="ar-SA" sz="4000" b="1" dirty="0">
                <a:solidFill>
                  <a:prstClr val="white"/>
                </a:solidFill>
                <a:latin typeface="Arial"/>
                <a:cs typeface="Arial"/>
              </a:rPr>
              <a:t>*للمراسلة</a:t>
            </a:r>
            <a:r>
              <a:rPr lang="en-US" sz="4000" b="1" dirty="0">
                <a:solidFill>
                  <a:prstClr val="white"/>
                </a:solidFill>
                <a:latin typeface="Arial"/>
                <a:cs typeface="Arial"/>
              </a:rPr>
              <a:t> </a:t>
            </a:r>
            <a:r>
              <a:rPr lang="ar-LY" sz="4000" b="1" dirty="0">
                <a:solidFill>
                  <a:prstClr val="white"/>
                </a:solidFill>
                <a:latin typeface="Arial"/>
                <a:cs typeface="Arial"/>
              </a:rPr>
              <a:t> </a:t>
            </a:r>
            <a:r>
              <a:rPr lang="ar-LY" sz="4000" b="1" dirty="0" err="1">
                <a:solidFill>
                  <a:prstClr val="white"/>
                </a:solidFill>
                <a:latin typeface="Arial"/>
                <a:cs typeface="Arial"/>
              </a:rPr>
              <a:t>الايميل</a:t>
            </a:r>
            <a:r>
              <a:rPr lang="ar-LY" sz="4000" b="1" dirty="0">
                <a:solidFill>
                  <a:prstClr val="white"/>
                </a:solidFill>
                <a:latin typeface="Arial"/>
                <a:cs typeface="Arial"/>
              </a:rPr>
              <a:t> </a:t>
            </a:r>
            <a:endParaRPr lang="ar-SA" sz="4000" b="1" dirty="0">
              <a:solidFill>
                <a:prstClr val="white"/>
              </a:solidFill>
              <a:latin typeface="Arial"/>
              <a:cs typeface="Arial"/>
            </a:endParaRPr>
          </a:p>
          <a:p>
            <a:pPr algn="ctr" eaLnBrk="1" hangingPunct="1"/>
            <a:endParaRPr lang="en-US" sz="4600" baseline="30000" dirty="0">
              <a:solidFill>
                <a:schemeClr val="accent3">
                  <a:lumMod val="20000"/>
                  <a:lumOff val="80000"/>
                </a:schemeClr>
              </a:solidFill>
              <a:latin typeface="+mn-lt"/>
            </a:endParaRPr>
          </a:p>
        </p:txBody>
      </p:sp>
      <p:sp>
        <p:nvSpPr>
          <p:cNvPr id="26" name="TextBox 25"/>
          <p:cNvSpPr txBox="1"/>
          <p:nvPr/>
        </p:nvSpPr>
        <p:spPr>
          <a:xfrm>
            <a:off x="87248" y="38572173"/>
            <a:ext cx="13452122" cy="4060487"/>
          </a:xfrm>
          <a:prstGeom prst="rect">
            <a:avLst/>
          </a:prstGeom>
          <a:noFill/>
        </p:spPr>
        <p:txBody>
          <a:bodyPr wrap="square" lIns="86970" tIns="86970" rIns="86970" bIns="86970" numCol="1" spcCol="434850" rtlCol="0">
            <a:noAutofit/>
          </a:bodyPr>
          <a:lstStyle/>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endParaRPr lang="en-US" sz="1600" dirty="0"/>
          </a:p>
        </p:txBody>
      </p:sp>
      <p:sp>
        <p:nvSpPr>
          <p:cNvPr id="27" name="TextBox 26"/>
          <p:cNvSpPr txBox="1"/>
          <p:nvPr/>
        </p:nvSpPr>
        <p:spPr>
          <a:xfrm>
            <a:off x="24976409" y="37766384"/>
            <a:ext cx="4943098" cy="918816"/>
          </a:xfrm>
          <a:prstGeom prst="rect">
            <a:avLst/>
          </a:prstGeom>
          <a:noFill/>
        </p:spPr>
        <p:txBody>
          <a:bodyPr wrap="none" lIns="86970" tIns="43485" rIns="86970" bIns="43485" rtlCol="0">
            <a:spAutoFit/>
          </a:bodyPr>
          <a:lstStyle/>
          <a:p>
            <a:r>
              <a:rPr lang="en-US" sz="5400" b="1" dirty="0" smtClean="0"/>
              <a:t>References</a:t>
            </a:r>
            <a:r>
              <a:rPr lang="ar-LY" sz="5400" b="1" dirty="0" smtClean="0"/>
              <a:t>مراجع </a:t>
            </a:r>
            <a:endParaRPr lang="en-US" sz="5400" b="1" dirty="0"/>
          </a:p>
        </p:txBody>
      </p:sp>
      <p:sp>
        <p:nvSpPr>
          <p:cNvPr id="10" name="Text Box 189"/>
          <p:cNvSpPr txBox="1">
            <a:spLocks noChangeArrowheads="1"/>
          </p:cNvSpPr>
          <p:nvPr/>
        </p:nvSpPr>
        <p:spPr bwMode="auto">
          <a:xfrm>
            <a:off x="1681515" y="7132373"/>
            <a:ext cx="8407576" cy="10507904"/>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rtl="1" eaLnBrk="1" hangingPunct="1"/>
            <a:r>
              <a:rPr lang="ar-LY" sz="3000" dirty="0">
                <a:latin typeface="Calibri" pitchFamily="34" charset="0"/>
              </a:rPr>
              <a:t>انقر هنا لإدراج </a:t>
            </a:r>
            <a:r>
              <a:rPr lang="ar-LY" sz="3000" dirty="0" smtClean="0">
                <a:latin typeface="Calibri" pitchFamily="34" charset="0"/>
              </a:rPr>
              <a:t>الملخص  اكتبه </a:t>
            </a:r>
            <a:r>
              <a:rPr lang="ar-LY" sz="3000" dirty="0">
                <a:latin typeface="Calibri" pitchFamily="34" charset="0"/>
              </a:rPr>
              <a:t>في أو نسخ ولصق من وثيقة وورد الخاص بك أو مصدر </a:t>
            </a:r>
            <a:r>
              <a:rPr lang="ar-LY" sz="3000" dirty="0" smtClean="0">
                <a:latin typeface="Calibri" pitchFamily="34" charset="0"/>
              </a:rPr>
              <a:t>آخر. سيعيد </a:t>
            </a:r>
            <a:r>
              <a:rPr lang="ar-LY" sz="3000" dirty="0">
                <a:latin typeface="Calibri" pitchFamily="34" charset="0"/>
              </a:rPr>
              <a:t>مربع النص هذا الحجم تلقائيا إلى النص الخاص بك. لإيقاف تشغيل هذه الميزة ، انقر بزر الماوس الأيمن داخل هذا المربع وانتقل إلى تنسيق الشكل ومربع النص والاحتواء التلقائي وحدد زر الاختيار "عدم الاحتواء </a:t>
            </a:r>
            <a:r>
              <a:rPr lang="ar-LY" sz="3000" dirty="0" err="1">
                <a:latin typeface="Calibri" pitchFamily="34" charset="0"/>
              </a:rPr>
              <a:t>التلقائي".لتغيير</a:t>
            </a:r>
            <a:r>
              <a:rPr lang="ar-LY" sz="3000" dirty="0">
                <a:latin typeface="Calibri" pitchFamily="34" charset="0"/>
              </a:rPr>
              <a:t> نمط الخط في مربع النص هذا: انقر على الحد مرة واحدة لتمييز مربع النص بأكمله ، ثم حدد خطا أو حجم خط مختلفا يناسبك. هذا النص هو </a:t>
            </a:r>
            <a:r>
              <a:rPr lang="ar-LY" sz="3000" dirty="0" err="1">
                <a:latin typeface="Calibri" pitchFamily="34" charset="0"/>
              </a:rPr>
              <a:t>كاليبري</a:t>
            </a:r>
            <a:r>
              <a:rPr lang="ar-LY" sz="3000" dirty="0">
                <a:latin typeface="Calibri" pitchFamily="34" charset="0"/>
              </a:rPr>
              <a:t> 30 نقطة ويمكن قراءته بسهولة على بعد 4 أقدام على </a:t>
            </a:r>
            <a:r>
              <a:rPr lang="ar-LY" sz="3000" dirty="0" smtClean="0">
                <a:latin typeface="Calibri" pitchFamily="34" charset="0"/>
              </a:rPr>
              <a:t>ملصق</a:t>
            </a:r>
            <a:r>
              <a:rPr lang="en-US" sz="3000" dirty="0" smtClean="0">
                <a:latin typeface="Calibri" pitchFamily="34" charset="0"/>
              </a:rPr>
              <a:t>A0 </a:t>
            </a:r>
            <a:r>
              <a:rPr lang="ar-LY" sz="3000" dirty="0" smtClean="0">
                <a:latin typeface="Calibri" pitchFamily="34" charset="0"/>
              </a:rPr>
              <a:t>.</a:t>
            </a:r>
            <a:endParaRPr lang="en-US" sz="3000" dirty="0" smtClean="0">
              <a:latin typeface="Calibri" pitchFamily="34" charset="0"/>
            </a:endParaRPr>
          </a:p>
          <a:p>
            <a:pPr algn="just" eaLnBrk="1" hangingPunct="1"/>
            <a:r>
              <a:rPr lang="en-US" sz="3000" dirty="0" smtClean="0">
                <a:latin typeface="Calibri" pitchFamily="34" charset="0"/>
              </a:rPr>
              <a:t> </a:t>
            </a:r>
            <a:r>
              <a:rPr lang="en-US" sz="3000" dirty="0">
                <a:latin typeface="Calibri" pitchFamily="34" charset="0"/>
              </a:rPr>
              <a:t>Click here to insert your Abstract </a:t>
            </a:r>
            <a:r>
              <a:rPr lang="en-US" sz="3000" dirty="0" smtClean="0">
                <a:latin typeface="Calibri" pitchFamily="34" charset="0"/>
              </a:rPr>
              <a:t>text</a:t>
            </a:r>
          </a:p>
          <a:p>
            <a:pPr algn="just" eaLnBrk="1" hangingPunct="1"/>
            <a:r>
              <a:rPr lang="en-US" sz="3000" dirty="0" smtClean="0">
                <a:latin typeface="Calibri" pitchFamily="34" charset="0"/>
              </a:rPr>
              <a:t>. </a:t>
            </a:r>
            <a:r>
              <a:rPr lang="en-US" sz="3000" dirty="0">
                <a:latin typeface="Calibri" pitchFamily="34" charset="0"/>
              </a:rPr>
              <a:t>Type it in or copy and paste from your Word document or other </a:t>
            </a:r>
            <a:r>
              <a:rPr lang="en-US" sz="3000" dirty="0" err="1" smtClean="0">
                <a:latin typeface="Calibri" pitchFamily="34" charset="0"/>
              </a:rPr>
              <a:t>source.This</a:t>
            </a:r>
            <a:r>
              <a:rPr lang="en-US" sz="3000" dirty="0" smtClean="0">
                <a:latin typeface="Calibri" pitchFamily="34" charset="0"/>
              </a:rPr>
              <a:t> </a:t>
            </a:r>
            <a:r>
              <a:rPr lang="en-US" sz="3000" dirty="0">
                <a:latin typeface="Calibri" pitchFamily="34" charset="0"/>
              </a:rPr>
              <a:t>text box will automatically re-size to your text. To turn off that feature, right click inside this box and go to Format Shape, Text Box, </a:t>
            </a:r>
            <a:r>
              <a:rPr lang="en-US" sz="3000" dirty="0" err="1">
                <a:latin typeface="Calibri" pitchFamily="34" charset="0"/>
              </a:rPr>
              <a:t>Autofit</a:t>
            </a:r>
            <a:r>
              <a:rPr lang="en-US" sz="3000" dirty="0">
                <a:latin typeface="Calibri" pitchFamily="34" charset="0"/>
              </a:rPr>
              <a:t>, and select the “Do Not </a:t>
            </a:r>
            <a:r>
              <a:rPr lang="en-US" sz="3000" dirty="0" err="1">
                <a:latin typeface="Calibri" pitchFamily="34" charset="0"/>
              </a:rPr>
              <a:t>Autofit</a:t>
            </a:r>
            <a:r>
              <a:rPr lang="en-US" sz="3000" dirty="0">
                <a:latin typeface="Calibri" pitchFamily="34" charset="0"/>
              </a:rPr>
              <a:t>” radio button</a:t>
            </a:r>
            <a:r>
              <a:rPr lang="en-US" sz="3000" dirty="0" smtClean="0">
                <a:latin typeface="Calibri" pitchFamily="34" charset="0"/>
              </a:rPr>
              <a:t>.  To </a:t>
            </a:r>
            <a:r>
              <a:rPr lang="en-US" sz="3000" dirty="0">
                <a:latin typeface="Calibri" pitchFamily="34" charset="0"/>
              </a:rPr>
              <a:t>change the font style of this text box: Click on the border once to highlight the entire text box, then select a different font or font size that suits you. This text is Calibri 30pt and is easily read up to 5 feet away on a 1m x 1m poster.</a:t>
            </a:r>
          </a:p>
          <a:p>
            <a:pPr algn="r" rtl="1" eaLnBrk="1" hangingPunct="1"/>
            <a:endParaRPr lang="en-US" sz="3000" dirty="0" smtClean="0">
              <a:latin typeface="Calibri" pitchFamily="34" charset="0"/>
            </a:endParaRPr>
          </a:p>
          <a:p>
            <a:pPr algn="r" rtl="1" eaLnBrk="1" hangingPunct="1"/>
            <a:endParaRPr lang="en-US" sz="3000" dirty="0">
              <a:latin typeface="Calibri" pitchFamily="34" charset="0"/>
            </a:endParaRPr>
          </a:p>
        </p:txBody>
      </p:sp>
      <p:sp>
        <p:nvSpPr>
          <p:cNvPr id="32" name="Rectangle 31"/>
          <p:cNvSpPr/>
          <p:nvPr/>
        </p:nvSpPr>
        <p:spPr>
          <a:xfrm>
            <a:off x="1681515" y="6240826"/>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smtClean="0">
                <a:solidFill>
                  <a:schemeClr val="accent3">
                    <a:lumMod val="20000"/>
                    <a:lumOff val="80000"/>
                  </a:schemeClr>
                </a:solidFill>
              </a:rPr>
              <a:t>Abstract</a:t>
            </a:r>
            <a:r>
              <a:rPr lang="ar-LY" sz="5400" b="1" dirty="0" smtClean="0">
                <a:solidFill>
                  <a:schemeClr val="accent3">
                    <a:lumMod val="20000"/>
                    <a:lumOff val="80000"/>
                  </a:schemeClr>
                </a:solidFill>
              </a:rPr>
              <a:t>ملخص </a:t>
            </a:r>
            <a:endParaRPr lang="en-US" sz="5400" b="1" dirty="0">
              <a:solidFill>
                <a:schemeClr val="accent3">
                  <a:lumMod val="20000"/>
                  <a:lumOff val="80000"/>
                </a:schemeClr>
              </a:solidFill>
            </a:endParaRPr>
          </a:p>
        </p:txBody>
      </p:sp>
      <p:sp>
        <p:nvSpPr>
          <p:cNvPr id="15" name="Text Box 194"/>
          <p:cNvSpPr txBox="1">
            <a:spLocks noChangeArrowheads="1"/>
          </p:cNvSpPr>
          <p:nvPr/>
        </p:nvSpPr>
        <p:spPr bwMode="auto">
          <a:xfrm>
            <a:off x="10925564" y="16087204"/>
            <a:ext cx="8407576" cy="10046239"/>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rtl="1" eaLnBrk="1" hangingPunct="1"/>
            <a:r>
              <a:rPr lang="ar-LY" sz="3000" dirty="0">
                <a:latin typeface="Calibri" pitchFamily="34" charset="0"/>
              </a:rPr>
              <a:t>انقر هنا لإدراج نص النتائج. اكتبه في أو نسخ ولصق من وثيقة وورد الخاص بك أو مصدر آخر.</a:t>
            </a:r>
            <a:endParaRPr lang="ar-LY" sz="3000" dirty="0" smtClean="0">
              <a:latin typeface="Calibri" pitchFamily="34" charset="0"/>
            </a:endParaRPr>
          </a:p>
          <a:p>
            <a:pPr eaLnBrk="1" hangingPunct="1"/>
            <a:r>
              <a:rPr lang="en-US" sz="3000" dirty="0" smtClean="0">
                <a:latin typeface="Calibri" pitchFamily="34" charset="0"/>
              </a:rPr>
              <a:t>Click </a:t>
            </a:r>
            <a:r>
              <a:rPr lang="en-US" sz="3000" dirty="0">
                <a:latin typeface="Calibri" pitchFamily="34" charset="0"/>
              </a:rPr>
              <a:t>here to insert your Results text. Type it in or copy and paste from your Word document or other source.</a:t>
            </a:r>
          </a:p>
          <a:p>
            <a:pPr eaLnBrk="1" hangingPunct="1"/>
            <a:endParaRPr lang="en-US" sz="3000" dirty="0">
              <a:latin typeface="Calibri" pitchFamily="34" charset="0"/>
            </a:endParaRPr>
          </a:p>
          <a:p>
            <a:pPr algn="just"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algn="just" eaLnBrk="1" hangingPunct="1"/>
            <a:r>
              <a:rPr lang="en-US" sz="3000" dirty="0" smtClean="0">
                <a:latin typeface="Calibri" pitchFamily="34" charset="0"/>
              </a:rPr>
              <a:t>To </a:t>
            </a:r>
            <a:r>
              <a:rPr lang="en-US" sz="3000" dirty="0">
                <a:latin typeface="Calibri" pitchFamily="34" charset="0"/>
              </a:rPr>
              <a:t>change the font style of this text box: Click on the border once to highlight the entire text box, then select a different font or font size that suits you. This text is Calibri 30pt and is easily read up to 4 feet away on an A0 poster.</a:t>
            </a:r>
          </a:p>
          <a:p>
            <a:pPr algn="just" eaLnBrk="1" hangingPunct="1"/>
            <a:r>
              <a:rPr lang="en-US" sz="3000" dirty="0" smtClean="0">
                <a:latin typeface="Calibri" pitchFamily="34" charset="0"/>
              </a:rPr>
              <a:t>Zoom </a:t>
            </a:r>
            <a:r>
              <a:rPr lang="en-US" sz="3000" dirty="0">
                <a:latin typeface="Calibri" pitchFamily="34" charset="0"/>
              </a:rPr>
              <a:t>out to 100% to preview what this will look like on your printed poster</a:t>
            </a:r>
            <a:r>
              <a:rPr lang="en-US" sz="3000" dirty="0" smtClean="0">
                <a:latin typeface="Calibri" pitchFamily="34" charset="0"/>
              </a:rPr>
              <a:t>.</a:t>
            </a:r>
            <a:endParaRPr lang="en-US" sz="3000" dirty="0">
              <a:latin typeface="Calibri" pitchFamily="34" charset="0"/>
            </a:endParaRPr>
          </a:p>
          <a:p>
            <a:pPr algn="just" eaLnBrk="1" hangingPunct="1"/>
            <a:r>
              <a:rPr lang="en-US" sz="3000" dirty="0">
                <a:latin typeface="Calibri" pitchFamily="34" charset="0"/>
              </a:rPr>
              <a:t>Speaking of Results, yours will look better if you remember to run a spell-check on your poster! After you’ve added your content click on </a:t>
            </a:r>
            <a:r>
              <a:rPr lang="en-US" sz="3000" b="1" dirty="0">
                <a:latin typeface="Calibri" pitchFamily="34" charset="0"/>
              </a:rPr>
              <a:t>Review</a:t>
            </a:r>
            <a:r>
              <a:rPr lang="en-US" sz="3000" dirty="0">
                <a:latin typeface="Calibri" pitchFamily="34" charset="0"/>
              </a:rPr>
              <a:t>, </a:t>
            </a:r>
            <a:r>
              <a:rPr lang="en-US" sz="3000" b="1" dirty="0">
                <a:latin typeface="Calibri" pitchFamily="34" charset="0"/>
              </a:rPr>
              <a:t>Spelling</a:t>
            </a:r>
            <a:r>
              <a:rPr lang="en-US" sz="3000" dirty="0">
                <a:latin typeface="Calibri" pitchFamily="34" charset="0"/>
              </a:rPr>
              <a:t>, or press F7.</a:t>
            </a:r>
          </a:p>
        </p:txBody>
      </p:sp>
      <p:sp>
        <p:nvSpPr>
          <p:cNvPr id="33" name="Rectangle 32"/>
          <p:cNvSpPr/>
          <p:nvPr/>
        </p:nvSpPr>
        <p:spPr>
          <a:xfrm>
            <a:off x="1681515" y="1649361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smtClean="0">
                <a:solidFill>
                  <a:schemeClr val="accent3">
                    <a:lumMod val="20000"/>
                    <a:lumOff val="80000"/>
                  </a:schemeClr>
                </a:solidFill>
              </a:rPr>
              <a:t>Introduction</a:t>
            </a:r>
            <a:r>
              <a:rPr lang="ar-LY" sz="5400" b="1" dirty="0" smtClean="0">
                <a:solidFill>
                  <a:schemeClr val="accent3">
                    <a:lumMod val="20000"/>
                    <a:lumOff val="80000"/>
                  </a:schemeClr>
                </a:solidFill>
              </a:rPr>
              <a:t>المقـدمـــة </a:t>
            </a:r>
            <a:endParaRPr lang="en-US" sz="5400" b="1" dirty="0">
              <a:solidFill>
                <a:schemeClr val="accent3">
                  <a:lumMod val="20000"/>
                  <a:lumOff val="80000"/>
                </a:schemeClr>
              </a:solidFill>
            </a:endParaRPr>
          </a:p>
        </p:txBody>
      </p:sp>
      <p:sp>
        <p:nvSpPr>
          <p:cNvPr id="13" name="Text Box 192"/>
          <p:cNvSpPr txBox="1">
            <a:spLocks noChangeArrowheads="1"/>
          </p:cNvSpPr>
          <p:nvPr/>
        </p:nvSpPr>
        <p:spPr bwMode="auto">
          <a:xfrm>
            <a:off x="10925564" y="7412138"/>
            <a:ext cx="8407576" cy="7737915"/>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rtl="1" eaLnBrk="1" hangingPunct="1"/>
            <a:r>
              <a:rPr lang="ar-LY" sz="3000" dirty="0">
                <a:latin typeface="Calibri" pitchFamily="34" charset="0"/>
              </a:rPr>
              <a:t>انقر هنا لإدراج </a:t>
            </a:r>
            <a:r>
              <a:rPr lang="ar-LY" sz="3000" dirty="0" smtClean="0">
                <a:latin typeface="Calibri" pitchFamily="34" charset="0"/>
              </a:rPr>
              <a:t>نص</a:t>
            </a:r>
            <a:r>
              <a:rPr lang="en-US" sz="3000" dirty="0" smtClean="0">
                <a:latin typeface="Calibri" pitchFamily="34" charset="0"/>
              </a:rPr>
              <a:t> </a:t>
            </a:r>
            <a:r>
              <a:rPr lang="ar-LY" sz="3000" dirty="0" smtClean="0">
                <a:latin typeface="Calibri" pitchFamily="34" charset="0"/>
              </a:rPr>
              <a:t>المنهجية البحث الأساليب </a:t>
            </a:r>
            <a:r>
              <a:rPr lang="ar-LY" sz="3000" dirty="0">
                <a:latin typeface="Calibri" pitchFamily="34" charset="0"/>
              </a:rPr>
              <a:t>والمواد الخاصة بك. اكتبه في أو نسخ ولصق من وثيقة وورد الخاص بك أو مصدر آخر.</a:t>
            </a:r>
            <a:endParaRPr lang="en-US" sz="3000" dirty="0" smtClean="0">
              <a:latin typeface="Calibri" pitchFamily="34" charset="0"/>
            </a:endParaRPr>
          </a:p>
          <a:p>
            <a:pPr eaLnBrk="1" hangingPunct="1"/>
            <a:endParaRPr lang="en-US" sz="3000" dirty="0">
              <a:latin typeface="Calibri" pitchFamily="34" charset="0"/>
            </a:endParaRPr>
          </a:p>
          <a:p>
            <a:pPr eaLnBrk="1" hangingPunct="1"/>
            <a:r>
              <a:rPr lang="en-US" sz="3000" dirty="0" smtClean="0">
                <a:latin typeface="Calibri" pitchFamily="34" charset="0"/>
              </a:rPr>
              <a:t>Click </a:t>
            </a:r>
            <a:r>
              <a:rPr lang="en-US" sz="3000" dirty="0">
                <a:latin typeface="Calibri" pitchFamily="34" charset="0"/>
              </a:rPr>
              <a:t>here to insert your Methods and Materials text. Type it in or copy and paste from your Word document or other source.</a:t>
            </a:r>
          </a:p>
          <a:p>
            <a:pPr eaLnBrk="1" hangingPunct="1"/>
            <a:r>
              <a:rPr lang="en-US" sz="3000" dirty="0" smtClean="0">
                <a:latin typeface="Calibri" pitchFamily="34" charset="0"/>
              </a:rPr>
              <a:t>This </a:t>
            </a:r>
            <a:r>
              <a:rPr lang="en-US" sz="3000" dirty="0">
                <a:latin typeface="Calibri" pitchFamily="34" charset="0"/>
              </a:rPr>
              <a:t>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r>
              <a:rPr lang="en-US" sz="3000" dirty="0" smtClean="0">
                <a:latin typeface="Calibri" pitchFamily="34" charset="0"/>
              </a:rPr>
              <a:t>To </a:t>
            </a:r>
            <a:r>
              <a:rPr lang="en-US" sz="3000" dirty="0">
                <a:latin typeface="Calibri" pitchFamily="34" charset="0"/>
              </a:rPr>
              <a:t>change the font style of this text box: Click on the border once to highlight the entire text box, then select a different font or font size that suits you. This text is Calibri 30pt and is easily read up to 4 feet away on an A0 poster</a:t>
            </a:r>
            <a:r>
              <a:rPr lang="en-US" sz="3000" dirty="0" smtClean="0">
                <a:latin typeface="Calibri" pitchFamily="34" charset="0"/>
              </a:rPr>
              <a:t>. </a:t>
            </a:r>
            <a:endParaRPr lang="en-US" sz="3000" dirty="0">
              <a:latin typeface="Calibri" pitchFamily="34" charset="0"/>
            </a:endParaRPr>
          </a:p>
        </p:txBody>
      </p:sp>
      <p:sp>
        <p:nvSpPr>
          <p:cNvPr id="34" name="Rectangle 33"/>
          <p:cNvSpPr/>
          <p:nvPr/>
        </p:nvSpPr>
        <p:spPr>
          <a:xfrm>
            <a:off x="10929850" y="5977446"/>
            <a:ext cx="8407576" cy="1434692"/>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Methods and </a:t>
            </a:r>
            <a:r>
              <a:rPr lang="en-US" sz="5400" b="1" dirty="0" smtClean="0">
                <a:solidFill>
                  <a:schemeClr val="accent3">
                    <a:lumMod val="20000"/>
                    <a:lumOff val="80000"/>
                  </a:schemeClr>
                </a:solidFill>
              </a:rPr>
              <a:t>Materials</a:t>
            </a:r>
            <a:endParaRPr lang="ar-LY" sz="5400" b="1" dirty="0" smtClean="0">
              <a:solidFill>
                <a:schemeClr val="accent3">
                  <a:lumMod val="20000"/>
                  <a:lumOff val="80000"/>
                </a:schemeClr>
              </a:solidFill>
            </a:endParaRPr>
          </a:p>
          <a:p>
            <a:pPr algn="ctr"/>
            <a:r>
              <a:rPr lang="ar-LY" sz="5400" b="1" dirty="0" smtClean="0">
                <a:solidFill>
                  <a:schemeClr val="accent3">
                    <a:lumMod val="20000"/>
                    <a:lumOff val="80000"/>
                  </a:schemeClr>
                </a:solidFill>
              </a:rPr>
              <a:t>المنهجية ( الأساليب الأدوات )</a:t>
            </a:r>
            <a:endParaRPr lang="en-US" sz="5400" b="1" dirty="0">
              <a:solidFill>
                <a:schemeClr val="accent3">
                  <a:lumMod val="20000"/>
                  <a:lumOff val="80000"/>
                </a:schemeClr>
              </a:solidFill>
            </a:endParaRPr>
          </a:p>
        </p:txBody>
      </p:sp>
      <p:sp>
        <p:nvSpPr>
          <p:cNvPr id="12" name="Text Box 191"/>
          <p:cNvSpPr txBox="1">
            <a:spLocks noChangeArrowheads="1"/>
          </p:cNvSpPr>
          <p:nvPr/>
        </p:nvSpPr>
        <p:spPr bwMode="auto">
          <a:xfrm>
            <a:off x="20142766" y="16345074"/>
            <a:ext cx="8407576" cy="9122909"/>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r" rtl="1" eaLnBrk="1" hangingPunct="1"/>
            <a:r>
              <a:rPr lang="ar-LY" sz="3000" dirty="0">
                <a:latin typeface="Calibri" pitchFamily="34" charset="0"/>
              </a:rPr>
              <a:t>انقر هنا لإدراج نص المناقشة الخاص بك. اكتبه أو انسخه والصقه من مستند </a:t>
            </a:r>
            <a:r>
              <a:rPr lang="en-US" sz="3000" dirty="0">
                <a:latin typeface="Calibri" pitchFamily="34" charset="0"/>
              </a:rPr>
              <a:t>Word </a:t>
            </a:r>
            <a:r>
              <a:rPr lang="ar-LY" sz="3000" dirty="0">
                <a:latin typeface="Calibri" pitchFamily="34" charset="0"/>
              </a:rPr>
              <a:t>أو أي مصدر آخر.</a:t>
            </a:r>
            <a:endParaRPr lang="en-US" sz="3000" dirty="0" smtClean="0">
              <a:latin typeface="Calibri" pitchFamily="34" charset="0"/>
            </a:endParaRPr>
          </a:p>
          <a:p>
            <a:pPr eaLnBrk="1" hangingPunct="1"/>
            <a:r>
              <a:rPr lang="en-US" sz="3000" dirty="0" smtClean="0">
                <a:latin typeface="Calibri" pitchFamily="34" charset="0"/>
              </a:rPr>
              <a:t>Click here to insert your Discussion text. Type it in or copy and paste from your Word document or other source.</a:t>
            </a:r>
          </a:p>
          <a:p>
            <a:pPr eaLnBrk="1" hangingPunct="1"/>
            <a:endParaRPr lang="en-US" sz="3000" dirty="0">
              <a:latin typeface="Calibri" pitchFamily="34" charset="0"/>
            </a:endParaRPr>
          </a:p>
          <a:p>
            <a:pPr algn="just"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algn="just" eaLnBrk="1" hangingPunct="1"/>
            <a:endParaRPr lang="en-US" sz="3000" dirty="0">
              <a:latin typeface="Calibri" pitchFamily="34" charset="0"/>
            </a:endParaRPr>
          </a:p>
          <a:p>
            <a:pPr algn="just"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algn="just" eaLnBrk="1" hangingPunct="1"/>
            <a:endParaRPr lang="en-US" sz="3000" dirty="0">
              <a:latin typeface="Calibri" pitchFamily="34" charset="0"/>
            </a:endParaRPr>
          </a:p>
          <a:p>
            <a:pPr algn="just" eaLnBrk="1" hangingPunct="1"/>
            <a:r>
              <a:rPr lang="en-US" sz="3000" dirty="0">
                <a:latin typeface="Calibri" pitchFamily="34" charset="0"/>
              </a:rPr>
              <a:t>Zoom out to 100% to preview what this will look like on your printed poster.</a:t>
            </a:r>
          </a:p>
        </p:txBody>
      </p:sp>
      <p:sp>
        <p:nvSpPr>
          <p:cNvPr id="35" name="Rectangle 34"/>
          <p:cNvSpPr/>
          <p:nvPr/>
        </p:nvSpPr>
        <p:spPr>
          <a:xfrm>
            <a:off x="20142766" y="1538470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ar-LY" sz="5400" b="1" dirty="0" smtClean="0">
              <a:solidFill>
                <a:schemeClr val="accent3">
                  <a:lumMod val="20000"/>
                  <a:lumOff val="80000"/>
                </a:schemeClr>
              </a:solidFill>
            </a:endParaRPr>
          </a:p>
          <a:p>
            <a:pPr algn="ctr"/>
            <a:r>
              <a:rPr lang="en-US" sz="5400" b="1" dirty="0" smtClean="0">
                <a:solidFill>
                  <a:schemeClr val="accent3">
                    <a:lumMod val="20000"/>
                    <a:lumOff val="80000"/>
                  </a:schemeClr>
                </a:solidFill>
              </a:rPr>
              <a:t>Discussion</a:t>
            </a:r>
            <a:r>
              <a:rPr lang="ar-LY" sz="5400" b="1" dirty="0">
                <a:solidFill>
                  <a:schemeClr val="accent3">
                    <a:lumMod val="20000"/>
                    <a:lumOff val="80000"/>
                  </a:schemeClr>
                </a:solidFill>
              </a:rPr>
              <a:t>المناقشة </a:t>
            </a:r>
          </a:p>
          <a:p>
            <a:pPr algn="ctr"/>
            <a:endParaRPr lang="en-US" sz="5400" b="1" dirty="0">
              <a:solidFill>
                <a:schemeClr val="accent3">
                  <a:lumMod val="20000"/>
                  <a:lumOff val="80000"/>
                </a:schemeClr>
              </a:solidFill>
            </a:endParaRPr>
          </a:p>
        </p:txBody>
      </p:sp>
      <p:sp>
        <p:nvSpPr>
          <p:cNvPr id="14" name="Text Box 193"/>
          <p:cNvSpPr txBox="1">
            <a:spLocks noChangeArrowheads="1"/>
          </p:cNvSpPr>
          <p:nvPr/>
        </p:nvSpPr>
        <p:spPr bwMode="auto">
          <a:xfrm>
            <a:off x="20142766" y="26054571"/>
            <a:ext cx="8407576" cy="9584574"/>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rtl="1" eaLnBrk="1" hangingPunct="1"/>
            <a:r>
              <a:rPr lang="ar-LY" sz="3000" dirty="0">
                <a:latin typeface="Calibri" pitchFamily="34" charset="0"/>
              </a:rPr>
              <a:t>انقر هنا لإدراج نص الخاتمة البحث. اكتبه في أو نسخ ولصق من وثيقة وورد الخاص بك أو مصدر </a:t>
            </a:r>
            <a:r>
              <a:rPr lang="ar-LY" sz="3000" dirty="0" err="1">
                <a:latin typeface="Calibri" pitchFamily="34" charset="0"/>
              </a:rPr>
              <a:t>آخر.سيعيد</a:t>
            </a:r>
            <a:r>
              <a:rPr lang="ar-LY" sz="3000" dirty="0">
                <a:latin typeface="Calibri" pitchFamily="34" charset="0"/>
              </a:rPr>
              <a:t> مربع النص هذا الحجم تلقائيا إلى النص الخاص بك. لإيقاف تشغيل هذه الميزة ، انقر بزر الماوس الأيمن داخل هذا المربع وانتقل إلى تنسيق الشكل ومربع النص والاحتواء التلقائي وحدد زر الاختيار "عدم الاحتواء </a:t>
            </a:r>
            <a:r>
              <a:rPr lang="ar-LY" sz="3000" dirty="0" err="1">
                <a:latin typeface="Calibri" pitchFamily="34" charset="0"/>
              </a:rPr>
              <a:t>التلقائي".لتغيير</a:t>
            </a:r>
            <a:r>
              <a:rPr lang="ar-LY" sz="3000" dirty="0">
                <a:latin typeface="Calibri" pitchFamily="34" charset="0"/>
              </a:rPr>
              <a:t> نمط الخط في مربع النص هذا: انقر على الحد مرة واحدة لتمييز مربع النص بأكمله ، ثم حدد خطا أو حجم خط مختلفا يناسبك. هذا النص هو </a:t>
            </a:r>
            <a:r>
              <a:rPr lang="ar-LY" sz="3000" dirty="0" err="1">
                <a:latin typeface="Calibri" pitchFamily="34" charset="0"/>
              </a:rPr>
              <a:t>كاليبري</a:t>
            </a:r>
            <a:r>
              <a:rPr lang="ar-LY" sz="3000" dirty="0">
                <a:latin typeface="Calibri" pitchFamily="34" charset="0"/>
              </a:rPr>
              <a:t> 30 نقطة ويمكن قراءته بسهولة حتى 4 أقدام على ملصق </a:t>
            </a:r>
            <a:r>
              <a:rPr lang="en-US" sz="3000" dirty="0">
                <a:latin typeface="Calibri" pitchFamily="34" charset="0"/>
              </a:rPr>
              <a:t>A0</a:t>
            </a:r>
          </a:p>
          <a:p>
            <a:pPr eaLnBrk="1" hangingPunct="1"/>
            <a:r>
              <a:rPr lang="en-US" sz="3000" dirty="0" smtClean="0">
                <a:latin typeface="Calibri" pitchFamily="34" charset="0"/>
              </a:rPr>
              <a:t>Click </a:t>
            </a:r>
            <a:r>
              <a:rPr lang="en-US" sz="3000" dirty="0">
                <a:latin typeface="Calibri" pitchFamily="34" charset="0"/>
              </a:rPr>
              <a:t>here to insert your Conclusions text. Type it in or copy and paste from your Word document or other source</a:t>
            </a:r>
            <a:r>
              <a:rPr lang="en-US" sz="3000" dirty="0" smtClean="0">
                <a:latin typeface="Calibri" pitchFamily="34" charset="0"/>
              </a:rPr>
              <a:t>. This </a:t>
            </a:r>
            <a:r>
              <a:rPr lang="en-US" sz="3000" dirty="0">
                <a:latin typeface="Calibri" pitchFamily="34" charset="0"/>
              </a:rPr>
              <a:t>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r>
              <a:rPr lang="en-US" sz="3000" dirty="0" smtClean="0">
                <a:latin typeface="Calibri" pitchFamily="34" charset="0"/>
              </a:rPr>
              <a:t>. To </a:t>
            </a:r>
            <a:r>
              <a:rPr lang="en-US" sz="3000" dirty="0">
                <a:latin typeface="Calibri" pitchFamily="34" charset="0"/>
              </a:rPr>
              <a:t>change the font style of this text box: Click on the border once to highlight the entire text box, then select a different font or font size that suits you. This text is Calibri 30pt and is easily read up to 4 feet away on an A0 poster</a:t>
            </a:r>
            <a:r>
              <a:rPr lang="en-US" sz="3000" dirty="0" smtClean="0">
                <a:latin typeface="Calibri" pitchFamily="34" charset="0"/>
              </a:rPr>
              <a:t>.</a:t>
            </a:r>
            <a:endParaRPr lang="en-US" sz="3000" dirty="0">
              <a:latin typeface="Calibri" pitchFamily="34" charset="0"/>
            </a:endParaRPr>
          </a:p>
        </p:txBody>
      </p:sp>
      <p:sp>
        <p:nvSpPr>
          <p:cNvPr id="36" name="Rectangle 35"/>
          <p:cNvSpPr/>
          <p:nvPr/>
        </p:nvSpPr>
        <p:spPr>
          <a:xfrm>
            <a:off x="20142766" y="25145146"/>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smtClean="0">
                <a:solidFill>
                  <a:schemeClr val="accent3">
                    <a:lumMod val="20000"/>
                    <a:lumOff val="80000"/>
                  </a:schemeClr>
                </a:solidFill>
              </a:rPr>
              <a:t>Conclusions</a:t>
            </a:r>
            <a:r>
              <a:rPr lang="ar-LY" sz="5400" b="1" dirty="0" smtClean="0">
                <a:solidFill>
                  <a:schemeClr val="accent3">
                    <a:lumMod val="20000"/>
                    <a:lumOff val="80000"/>
                  </a:schemeClr>
                </a:solidFill>
              </a:rPr>
              <a:t>الخاتمة </a:t>
            </a:r>
            <a:endParaRPr lang="en-US" sz="5400" b="1" dirty="0">
              <a:solidFill>
                <a:schemeClr val="accent3">
                  <a:lumMod val="20000"/>
                  <a:lumOff val="80000"/>
                </a:schemeClr>
              </a:solidFill>
            </a:endParaRP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341137305"/>
              </p:ext>
            </p:extLst>
          </p:nvPr>
        </p:nvGraphicFramePr>
        <p:xfrm>
          <a:off x="10864259" y="27030595"/>
          <a:ext cx="8407576" cy="6463709"/>
        </p:xfrm>
        <a:graphic>
          <a:graphicData uri="http://schemas.openxmlformats.org/drawingml/2006/table">
            <a:tbl>
              <a:tblPr firstRow="1" bandRow="1">
                <a:tableStyleId>{F5AB1C69-6EDB-4FF4-983F-18BD219EF322}</a:tableStyleId>
              </a:tblPr>
              <a:tblGrid>
                <a:gridCol w="2101894"/>
                <a:gridCol w="2101894"/>
                <a:gridCol w="2101894"/>
                <a:gridCol w="2101894"/>
              </a:tblGrid>
              <a:tr h="923387">
                <a:tc>
                  <a:txBody>
                    <a:bodyPr/>
                    <a:lstStyle/>
                    <a:p>
                      <a:endParaRPr lang="en-US" sz="3100" dirty="0"/>
                    </a:p>
                  </a:txBody>
                  <a:tcPr marL="84076" marR="84076" marT="44577" marB="44577" anchor="ctr">
                    <a:solidFill>
                      <a:schemeClr val="accent1">
                        <a:lumMod val="75000"/>
                      </a:schemeClr>
                    </a:solidFill>
                  </a:tcPr>
                </a:tc>
                <a:tc>
                  <a:txBody>
                    <a:bodyPr/>
                    <a:lstStyle/>
                    <a:p>
                      <a:pPr algn="ctr"/>
                      <a:r>
                        <a:rPr lang="en-US" sz="3100" dirty="0" smtClean="0"/>
                        <a:t>Heading</a:t>
                      </a:r>
                      <a:endParaRPr lang="en-US" sz="3100" dirty="0"/>
                    </a:p>
                  </a:txBody>
                  <a:tcPr marL="84076" marR="84076" marT="44577" marB="44577" anchor="ctr">
                    <a:solidFill>
                      <a:schemeClr val="accent1">
                        <a:lumMod val="75000"/>
                      </a:schemeClr>
                    </a:solidFill>
                  </a:tcPr>
                </a:tc>
                <a:tc>
                  <a:txBody>
                    <a:bodyPr/>
                    <a:lstStyle/>
                    <a:p>
                      <a:pPr algn="ctr"/>
                      <a:r>
                        <a:rPr lang="en-US" sz="3100" dirty="0" smtClean="0"/>
                        <a:t>Heading</a:t>
                      </a:r>
                      <a:endParaRPr lang="en-US" sz="3100" dirty="0"/>
                    </a:p>
                  </a:txBody>
                  <a:tcPr marL="84076" marR="84076" marT="44577" marB="44577" anchor="ctr">
                    <a:solidFill>
                      <a:schemeClr val="accent1">
                        <a:lumMod val="75000"/>
                      </a:schemeClr>
                    </a:solidFill>
                  </a:tcPr>
                </a:tc>
                <a:tc>
                  <a:txBody>
                    <a:bodyPr/>
                    <a:lstStyle/>
                    <a:p>
                      <a:pPr algn="ctr"/>
                      <a:r>
                        <a:rPr lang="en-US" sz="3100" dirty="0" smtClean="0"/>
                        <a:t>Heading</a:t>
                      </a:r>
                      <a:endParaRPr lang="en-US" sz="3100" dirty="0"/>
                    </a:p>
                  </a:txBody>
                  <a:tcPr marL="84076" marR="84076" marT="44577" marB="44577" anchor="ctr">
                    <a:solidFill>
                      <a:schemeClr val="accent1">
                        <a:lumMod val="75000"/>
                      </a:schemeClr>
                    </a:solidFill>
                  </a:tcP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800</a:t>
                      </a:r>
                      <a:endParaRPr lang="en-US" sz="3100" dirty="0"/>
                    </a:p>
                  </a:txBody>
                  <a:tcPr marL="84076" marR="84076" marT="44577" marB="44577" anchor="ctr"/>
                </a:tc>
                <a:tc>
                  <a:txBody>
                    <a:bodyPr/>
                    <a:lstStyle/>
                    <a:p>
                      <a:pPr algn="ctr"/>
                      <a:r>
                        <a:rPr lang="en-US" sz="3100" dirty="0" smtClean="0"/>
                        <a:t>790</a:t>
                      </a:r>
                      <a:endParaRPr lang="en-US" sz="3100" dirty="0"/>
                    </a:p>
                  </a:txBody>
                  <a:tcPr marL="84076" marR="84076" marT="44577" marB="44577" anchor="ctr"/>
                </a:tc>
                <a:tc>
                  <a:txBody>
                    <a:bodyPr/>
                    <a:lstStyle/>
                    <a:p>
                      <a:pPr algn="ctr"/>
                      <a:r>
                        <a:rPr lang="en-US" sz="3100" dirty="0" smtClean="0"/>
                        <a:t>4001</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356</a:t>
                      </a:r>
                    </a:p>
                  </a:txBody>
                  <a:tcPr marL="84076" marR="84076" marT="44577" marB="44577" anchor="ctr"/>
                </a:tc>
                <a:tc>
                  <a:txBody>
                    <a:bodyPr/>
                    <a:lstStyle/>
                    <a:p>
                      <a:pPr algn="ctr"/>
                      <a:r>
                        <a:rPr lang="en-US" sz="3100" dirty="0" smtClean="0"/>
                        <a:t>856</a:t>
                      </a:r>
                      <a:endParaRPr lang="en-US" sz="3100" dirty="0"/>
                    </a:p>
                  </a:txBody>
                  <a:tcPr marL="84076" marR="84076" marT="44577" marB="44577" anchor="ctr"/>
                </a:tc>
                <a:tc>
                  <a:txBody>
                    <a:bodyPr/>
                    <a:lstStyle/>
                    <a:p>
                      <a:pPr algn="ctr"/>
                      <a:r>
                        <a:rPr lang="en-US" sz="3100" dirty="0" smtClean="0"/>
                        <a:t>290</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228</a:t>
                      </a:r>
                      <a:endParaRPr lang="en-US" sz="3100" dirty="0"/>
                    </a:p>
                  </a:txBody>
                  <a:tcPr marL="84076" marR="84076" marT="44577" marB="44577" anchor="ctr"/>
                </a:tc>
                <a:tc>
                  <a:txBody>
                    <a:bodyPr/>
                    <a:lstStyle/>
                    <a:p>
                      <a:pPr algn="ctr"/>
                      <a:r>
                        <a:rPr lang="en-US" sz="3100" dirty="0" smtClean="0"/>
                        <a:t>134</a:t>
                      </a:r>
                      <a:endParaRPr lang="en-US" sz="3100" dirty="0"/>
                    </a:p>
                  </a:txBody>
                  <a:tcPr marL="84076" marR="84076" marT="44577" marB="44577" anchor="ctr"/>
                </a:tc>
                <a:tc>
                  <a:txBody>
                    <a:bodyPr/>
                    <a:lstStyle/>
                    <a:p>
                      <a:pPr algn="ctr"/>
                      <a:r>
                        <a:rPr lang="en-US" sz="3100" dirty="0" smtClean="0"/>
                        <a:t>238</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954</a:t>
                      </a:r>
                      <a:endParaRPr lang="en-US" sz="3100" dirty="0"/>
                    </a:p>
                  </a:txBody>
                  <a:tcPr marL="84076" marR="84076" marT="44577" marB="44577" anchor="ctr"/>
                </a:tc>
                <a:tc>
                  <a:txBody>
                    <a:bodyPr/>
                    <a:lstStyle/>
                    <a:p>
                      <a:pPr algn="ctr"/>
                      <a:r>
                        <a:rPr lang="en-US" sz="3100" dirty="0" smtClean="0"/>
                        <a:t>875</a:t>
                      </a:r>
                      <a:endParaRPr lang="en-US" sz="3100" dirty="0"/>
                    </a:p>
                  </a:txBody>
                  <a:tcPr marL="84076" marR="84076" marT="44577" marB="44577" anchor="ctr"/>
                </a:tc>
                <a:tc>
                  <a:txBody>
                    <a:bodyPr/>
                    <a:lstStyle/>
                    <a:p>
                      <a:pPr algn="ctr"/>
                      <a:r>
                        <a:rPr lang="en-US" sz="3100" dirty="0" smtClean="0"/>
                        <a:t>976</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324</a:t>
                      </a:r>
                      <a:endParaRPr lang="en-US" sz="3100" dirty="0"/>
                    </a:p>
                  </a:txBody>
                  <a:tcPr marL="84076" marR="84076" marT="44577" marB="44577" anchor="ctr"/>
                </a:tc>
                <a:tc>
                  <a:txBody>
                    <a:bodyPr/>
                    <a:lstStyle/>
                    <a:p>
                      <a:pPr algn="ctr"/>
                      <a:r>
                        <a:rPr lang="en-US" sz="3100" dirty="0" smtClean="0"/>
                        <a:t>325</a:t>
                      </a:r>
                      <a:endParaRPr lang="en-US" sz="3100" dirty="0"/>
                    </a:p>
                  </a:txBody>
                  <a:tcPr marL="84076" marR="84076" marT="44577" marB="44577" anchor="ctr"/>
                </a:tc>
                <a:tc>
                  <a:txBody>
                    <a:bodyPr/>
                    <a:lstStyle/>
                    <a:p>
                      <a:pPr algn="ctr"/>
                      <a:r>
                        <a:rPr lang="en-US" sz="3100" dirty="0" smtClean="0"/>
                        <a:t>301</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199</a:t>
                      </a:r>
                      <a:endParaRPr lang="en-US" sz="3100" dirty="0"/>
                    </a:p>
                  </a:txBody>
                  <a:tcPr marL="84076" marR="84076" marT="44577" marB="44577" anchor="ctr"/>
                </a:tc>
                <a:tc>
                  <a:txBody>
                    <a:bodyPr/>
                    <a:lstStyle/>
                    <a:p>
                      <a:pPr algn="ctr"/>
                      <a:r>
                        <a:rPr lang="en-US" sz="3100" dirty="0" smtClean="0"/>
                        <a:t>137</a:t>
                      </a:r>
                      <a:endParaRPr lang="en-US" sz="3100" dirty="0"/>
                    </a:p>
                  </a:txBody>
                  <a:tcPr marL="84076" marR="84076" marT="44577" marB="44577" anchor="ctr"/>
                </a:tc>
                <a:tc>
                  <a:txBody>
                    <a:bodyPr/>
                    <a:lstStyle/>
                    <a:p>
                      <a:pPr algn="ctr"/>
                      <a:r>
                        <a:rPr lang="en-US" sz="3100" dirty="0" smtClean="0"/>
                        <a:t>186</a:t>
                      </a:r>
                      <a:endParaRPr lang="en-US" sz="3100" dirty="0"/>
                    </a:p>
                  </a:txBody>
                  <a:tcPr marL="84076" marR="84076" marT="44577" marB="44577" anchor="ctr"/>
                </a:tc>
              </a:tr>
            </a:tbl>
          </a:graphicData>
        </a:graphic>
      </p:graphicFrame>
      <p:sp>
        <p:nvSpPr>
          <p:cNvPr id="11" name="Text Box 190"/>
          <p:cNvSpPr txBox="1">
            <a:spLocks noChangeArrowheads="1"/>
          </p:cNvSpPr>
          <p:nvPr/>
        </p:nvSpPr>
        <p:spPr bwMode="auto">
          <a:xfrm>
            <a:off x="1681515" y="17416895"/>
            <a:ext cx="8407576" cy="17894541"/>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rtl="1" eaLnBrk="1" hangingPunct="1"/>
            <a:r>
              <a:rPr lang="ar-LY" sz="3000" dirty="0">
                <a:latin typeface="Calibri" pitchFamily="34" charset="0"/>
              </a:rPr>
              <a:t>وقد وفرت هذا القالب للمساعدة في إعداد ملصق البحوث الطبية أو العلمية. يتم تعيين الأبعاد إلى حجم الورق الدولي أ0 (46.8" عالية بنسبة 33.1 " واسعة) ولكن يمكن تصغير حجم المطبوعات أو خفضها إلى أي بعد بنفس نسبة العرض إلى الارتفاع. على سبيل المثال ، إذا طلبت ملصق أ 1 (33.1" مرتفع بعرض 23.4") باستخدام هذا القالب ، فسنقوم بطباعة الملف بنسبة 70.6 ٪ من حجمه الأصلي. العامل الأكثر أهمية هو أن أبعاد القالب والملصق يجب أن تكون متناسبة:</a:t>
            </a:r>
            <a:endParaRPr lang="en-US" sz="3000" dirty="0">
              <a:latin typeface="Calibri" pitchFamily="34" charset="0"/>
            </a:endParaRPr>
          </a:p>
          <a:p>
            <a:pPr algn="just" eaLnBrk="1" hangingPunct="1"/>
            <a:r>
              <a:rPr lang="en-US" sz="3000" b="1" dirty="0" err="1" smtClean="0">
                <a:latin typeface="+mn-lt"/>
              </a:rPr>
              <a:t>Genigraphics</a:t>
            </a:r>
            <a:r>
              <a:rPr lang="en-US" sz="3000" b="1" dirty="0">
                <a:latin typeface="+mn-lt"/>
              </a:rPr>
              <a:t>®</a:t>
            </a:r>
            <a:r>
              <a:rPr lang="en-US" sz="3000" dirty="0">
                <a:latin typeface="+mn-lt"/>
              </a:rPr>
              <a:t> has provided this template to assist in preparation of a medical or scientific research poster. The dimensions are set to </a:t>
            </a:r>
            <a:r>
              <a:rPr lang="en-US" sz="3000" dirty="0" smtClean="0">
                <a:latin typeface="+mn-lt"/>
              </a:rPr>
              <a:t>A0 international paper size (46.8” </a:t>
            </a:r>
            <a:r>
              <a:rPr lang="en-US" sz="3000" dirty="0">
                <a:latin typeface="+mn-lt"/>
              </a:rPr>
              <a:t>high by </a:t>
            </a:r>
            <a:r>
              <a:rPr lang="en-US" sz="3000" dirty="0" smtClean="0">
                <a:latin typeface="+mn-lt"/>
              </a:rPr>
              <a:t>33.1” wide) </a:t>
            </a:r>
            <a:r>
              <a:rPr lang="en-US" sz="3000" dirty="0">
                <a:latin typeface="+mn-lt"/>
              </a:rPr>
              <a:t>but prints can be scaled up or down in size to any dimension with </a:t>
            </a:r>
            <a:r>
              <a:rPr lang="en-US" sz="3000" dirty="0" smtClean="0">
                <a:latin typeface="+mn-lt"/>
              </a:rPr>
              <a:t>the same aspect </a:t>
            </a:r>
            <a:r>
              <a:rPr lang="en-US" sz="3000" dirty="0">
                <a:latin typeface="+mn-lt"/>
              </a:rPr>
              <a:t>ratio. For example, if you order </a:t>
            </a:r>
            <a:r>
              <a:rPr lang="en-US" sz="3000" dirty="0" smtClean="0">
                <a:latin typeface="+mn-lt"/>
              </a:rPr>
              <a:t>an A1 poster (33.1” high by 23.4” wide) </a:t>
            </a:r>
            <a:r>
              <a:rPr lang="en-US" sz="3000" dirty="0">
                <a:latin typeface="+mn-lt"/>
              </a:rPr>
              <a:t>using this template, we will print the file at </a:t>
            </a:r>
            <a:r>
              <a:rPr lang="en-US" sz="3000" dirty="0" smtClean="0">
                <a:latin typeface="+mn-lt"/>
              </a:rPr>
              <a:t>70.6% </a:t>
            </a:r>
            <a:r>
              <a:rPr lang="en-US" sz="3000" dirty="0">
                <a:latin typeface="+mn-lt"/>
              </a:rPr>
              <a:t>of its original size. </a:t>
            </a:r>
            <a:r>
              <a:rPr lang="en-US" sz="3000" b="1" dirty="0">
                <a:latin typeface="+mn-lt"/>
              </a:rPr>
              <a:t>The most critical factor is that your template and poster dimensions must be proportional:</a:t>
            </a:r>
          </a:p>
          <a:p>
            <a:pPr eaLnBrk="1" hangingPunct="1"/>
            <a:r>
              <a:rPr lang="en-US" sz="3000" b="1" dirty="0" smtClean="0">
                <a:latin typeface="+mn-lt"/>
              </a:rPr>
              <a:t> </a:t>
            </a:r>
            <a:endParaRPr lang="en-US" sz="3000" dirty="0">
              <a:latin typeface="+mn-lt"/>
            </a:endParaRPr>
          </a:p>
          <a:p>
            <a:pPr algn="just" eaLnBrk="1" hangingPunct="1"/>
            <a:r>
              <a:rPr lang="en-US" sz="3000" dirty="0">
                <a:latin typeface="+mn-lt"/>
              </a:rPr>
              <a:t>Order your poster from Genigraphics and we will perform a free design review and advise you if we see anything that may be a concern for printing. We’ll even help tidy things up.</a:t>
            </a:r>
          </a:p>
          <a:p>
            <a:pPr algn="just" eaLnBrk="1" hangingPunct="1"/>
            <a:endParaRPr lang="en-US" sz="3000" dirty="0">
              <a:latin typeface="+mn-lt"/>
            </a:endParaRPr>
          </a:p>
          <a:p>
            <a:pPr algn="just" eaLnBrk="1" hangingPunct="1"/>
            <a:r>
              <a:rPr lang="en-US" sz="3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p:sp>
        <p:nvSpPr>
          <p:cNvPr id="45" name="Rectangle 44"/>
          <p:cNvSpPr/>
          <p:nvPr/>
        </p:nvSpPr>
        <p:spPr>
          <a:xfrm>
            <a:off x="10925564" y="15230544"/>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smtClean="0">
                <a:solidFill>
                  <a:schemeClr val="accent3">
                    <a:lumMod val="20000"/>
                    <a:lumOff val="80000"/>
                  </a:schemeClr>
                </a:solidFill>
              </a:rPr>
              <a:t>Results</a:t>
            </a:r>
            <a:r>
              <a:rPr lang="ar-LY" sz="5400" b="1" dirty="0" smtClean="0">
                <a:solidFill>
                  <a:schemeClr val="accent3">
                    <a:lumMod val="20000"/>
                    <a:lumOff val="80000"/>
                  </a:schemeClr>
                </a:solidFill>
              </a:rPr>
              <a:t>النتائج </a:t>
            </a:r>
            <a:endParaRPr lang="en-US" sz="5400" b="1" dirty="0">
              <a:solidFill>
                <a:schemeClr val="accent3">
                  <a:lumMod val="20000"/>
                  <a:lumOff val="80000"/>
                </a:schemeClr>
              </a:solidFill>
            </a:endParaRPr>
          </a:p>
        </p:txBody>
      </p:sp>
      <p:pic>
        <p:nvPicPr>
          <p:cNvPr id="49" name="Picture 178"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5070" y="33776413"/>
            <a:ext cx="3783410" cy="2674640"/>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04701" y="33787608"/>
            <a:ext cx="3783410" cy="2674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0384281" y="36542244"/>
            <a:ext cx="3884987"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14575589" y="36462248"/>
            <a:ext cx="3884987"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0912535" y="26573444"/>
            <a:ext cx="3773803"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24pt Calibri.</a:t>
            </a:r>
          </a:p>
        </p:txBody>
      </p:sp>
      <p:graphicFrame>
        <p:nvGraphicFramePr>
          <p:cNvPr id="3" name="Chart 2"/>
          <p:cNvGraphicFramePr/>
          <p:nvPr>
            <p:extLst>
              <p:ext uri="{D42A27DB-BD31-4B8C-83A1-F6EECF244321}">
                <p14:modId xmlns:p14="http://schemas.microsoft.com/office/powerpoint/2010/main" val="2963187454"/>
              </p:ext>
            </p:extLst>
          </p:nvPr>
        </p:nvGraphicFramePr>
        <p:xfrm>
          <a:off x="20211155" y="6686601"/>
          <a:ext cx="8407576" cy="8076380"/>
        </p:xfrm>
        <a:graphic>
          <a:graphicData uri="http://schemas.openxmlformats.org/drawingml/2006/chart">
            <c:chart xmlns:c="http://schemas.openxmlformats.org/drawingml/2006/chart" xmlns:r="http://schemas.openxmlformats.org/officeDocument/2006/relationships" r:id="rId4"/>
          </a:graphicData>
        </a:graphic>
      </p:graphicFrame>
      <p:sp>
        <p:nvSpPr>
          <p:cNvPr id="37" name="Text Box 180"/>
          <p:cNvSpPr txBox="1">
            <a:spLocks noChangeArrowheads="1"/>
          </p:cNvSpPr>
          <p:nvPr/>
        </p:nvSpPr>
        <p:spPr bwMode="auto">
          <a:xfrm>
            <a:off x="20142766" y="14870288"/>
            <a:ext cx="3793873"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24pt Calibri.</a:t>
            </a:r>
          </a:p>
        </p:txBody>
      </p:sp>
      <p:pic>
        <p:nvPicPr>
          <p:cNvPr id="2" name="صورة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7248" y="408224"/>
            <a:ext cx="4843575" cy="4350518"/>
          </a:xfrm>
          <a:prstGeom prst="rect">
            <a:avLst/>
          </a:prstGeom>
        </p:spPr>
      </p:pic>
      <p:pic>
        <p:nvPicPr>
          <p:cNvPr id="7" name="صورة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87903" y="585191"/>
            <a:ext cx="4231604" cy="4231604"/>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8" name="Rectangle 1"/>
          <p:cNvSpPr>
            <a:spLocks noChangeArrowheads="1"/>
          </p:cNvSpPr>
          <p:nvPr/>
        </p:nvSpPr>
        <p:spPr bwMode="auto">
          <a:xfrm>
            <a:off x="0" y="0"/>
            <a:ext cx="30267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انقر</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هنا</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لإدراج</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نص</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الأساليب</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والمواد</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الخاصة</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بك</a:t>
            </a:r>
            <a:r>
              <a:rPr kumimoji="0" lang="en-US" sz="1000" b="0" i="0" u="none" strike="noStrike" cap="none" normalizeH="0" baseline="0" smtClean="0">
                <a:ln>
                  <a:noFill/>
                </a:ln>
                <a:solidFill>
                  <a:srgbClr val="002033"/>
                </a:solidFill>
                <a:effectLst/>
                <a:latin typeface="var(--font-family-text)"/>
                <a:cs typeface="Arial" panose="020B0604020202020204" pitchFamily="34" charset="0"/>
              </a:rPr>
              <a:t>.</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اكتبه</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في</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أو</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نسخ</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ولصق</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من</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وثيقة</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وورد</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الخاص</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بك</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أو</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مصدر</a:t>
            </a:r>
            <a:r>
              <a:rPr kumimoji="0" lang="en-US" sz="1000" b="0" i="0" u="none" strike="noStrike" cap="none" normalizeH="0" baseline="0" smtClean="0">
                <a:ln>
                  <a:noFill/>
                </a:ln>
                <a:solidFill>
                  <a:srgbClr val="002033"/>
                </a:solidFill>
                <a:effectLst/>
                <a:latin typeface="var(--font-family-text)"/>
              </a:rPr>
              <a:t> </a:t>
            </a:r>
            <a:r>
              <a:rPr kumimoji="0" lang="ar-SA" sz="1000" b="0" i="0" u="none" strike="noStrike" cap="none" normalizeH="0" baseline="0" smtClean="0">
                <a:ln>
                  <a:noFill/>
                </a:ln>
                <a:solidFill>
                  <a:srgbClr val="002033"/>
                </a:solidFill>
                <a:effectLst/>
                <a:latin typeface="var(--font-family-text)"/>
                <a:cs typeface="Arial" panose="020B0604020202020204" pitchFamily="34" charset="0"/>
              </a:rPr>
              <a:t>آخر</a:t>
            </a:r>
            <a:r>
              <a:rPr kumimoji="0" lang="en-US" sz="1000" b="0" i="0" u="none" strike="noStrike" cap="none" normalizeH="0" baseline="0" smtClean="0">
                <a:ln>
                  <a:noFill/>
                </a:ln>
                <a:solidFill>
                  <a:srgbClr val="002033"/>
                </a:solidFill>
                <a:effectLst/>
                <a:latin typeface="var(--font-family-text)"/>
                <a:cs typeface="Arial" panose="020B0604020202020204" pitchFamily="34" charset="0"/>
              </a:rPr>
              <a:t>.</a:t>
            </a:r>
            <a:r>
              <a:rPr kumimoji="0" lang="en-US" sz="2700" b="0" i="0" u="none" strike="noStrike" cap="none" normalizeH="0" baseline="0" smtClean="0">
                <a:ln>
                  <a:noFill/>
                </a:ln>
                <a:solidFill>
                  <a:schemeClr val="tx1"/>
                </a:solidFill>
                <a:effectLst/>
              </a:rPr>
              <a:t> </a:t>
            </a:r>
            <a:endParaRPr kumimoji="0" 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8580</TotalTime>
  <Words>1426</Words>
  <Application>Microsoft Office PowerPoint</Application>
  <PresentationFormat>مخصص</PresentationFormat>
  <Paragraphs>87</Paragraphs>
  <Slides>1</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vt:i4>
      </vt:variant>
    </vt:vector>
  </HeadingPairs>
  <TitlesOfParts>
    <vt:vector size="5" baseType="lpstr">
      <vt:lpstr>Arial</vt:lpstr>
      <vt:lpstr>Calibri</vt:lpstr>
      <vt:lpstr>var(--font-family-text)</vt:lpstr>
      <vt:lpstr>Office Theme</vt:lpstr>
      <vt:lpstr>عرض تقديمي في PowerPoint</vt:lpstr>
    </vt:vector>
  </TitlesOfParts>
  <Company>Genigraphics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A0/A1</dc:title>
  <dc:creator>Jay Larson</dc:creator>
  <dc:description>Quality poster printing
www.genigraphics.com
1-800-790-4001</dc:description>
  <cp:lastModifiedBy>Maher</cp:lastModifiedBy>
  <cp:revision>78</cp:revision>
  <cp:lastPrinted>2013-02-12T02:21:55Z</cp:lastPrinted>
  <dcterms:created xsi:type="dcterms:W3CDTF">2013-02-10T21:14:48Z</dcterms:created>
  <dcterms:modified xsi:type="dcterms:W3CDTF">2025-05-13T21:30:28Z</dcterms:modified>
</cp:coreProperties>
</file>